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3" r:id="rId4"/>
    <p:sldId id="308" r:id="rId5"/>
    <p:sldId id="259" r:id="rId6"/>
    <p:sldId id="262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81" r:id="rId21"/>
    <p:sldId id="282" r:id="rId22"/>
    <p:sldId id="283" r:id="rId23"/>
    <p:sldId id="284" r:id="rId24"/>
    <p:sldId id="286" r:id="rId25"/>
    <p:sldId id="290" r:id="rId26"/>
    <p:sldId id="309" r:id="rId27"/>
    <p:sldId id="310" r:id="rId28"/>
    <p:sldId id="311" r:id="rId29"/>
    <p:sldId id="313" r:id="rId30"/>
    <p:sldId id="312" r:id="rId31"/>
    <p:sldId id="315" r:id="rId32"/>
    <p:sldId id="314" r:id="rId33"/>
    <p:sldId id="301" r:id="rId34"/>
    <p:sldId id="302" r:id="rId35"/>
    <p:sldId id="303" r:id="rId36"/>
    <p:sldId id="306" r:id="rId37"/>
  </p:sldIdLst>
  <p:sldSz cx="24384000" cy="13716000"/>
  <p:notesSz cx="6811963" cy="99425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1078" autoAdjust="0"/>
  </p:normalViewPr>
  <p:slideViewPr>
    <p:cSldViewPr snapToGrid="0" snapToObjects="1">
      <p:cViewPr>
        <p:scale>
          <a:sx n="33" d="100"/>
          <a:sy n="33" d="100"/>
        </p:scale>
        <p:origin x="672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08262" y="4722694"/>
            <a:ext cx="4995440" cy="447413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52186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2338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07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782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929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922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58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871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我们有足够多的用户基础和足够多的品类支撑，来实现智能设备之间场景互联的能力</a:t>
            </a:r>
            <a:endParaRPr dirty="0"/>
          </a:p>
          <a:p>
            <a:r>
              <a:rPr dirty="0" err="1"/>
              <a:t>举个例子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44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778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963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1" name="Shape 5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56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小米IoT平台的使命是连接人与家，小米体系内所有的智能硬件都通过小米IoT平台实现智能互联。</a:t>
            </a:r>
          </a:p>
        </p:txBody>
      </p:sp>
    </p:spTree>
    <p:extLst>
      <p:ext uri="{BB962C8B-B14F-4D97-AF65-F5344CB8AC3E}">
        <p14:creationId xmlns:p14="http://schemas.microsoft.com/office/powerpoint/2010/main" val="2914073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0" name="Shape 5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我们对蓝牙设备又爱又恨，蓝牙方案本身有着低功耗、低成本、体积小等优势，很多可穿戴设备如手环、跑鞋，或无法用强电的设备如牙刷、温湿度计等产品，只能使用蓝牙。这类设备无法像WiFi设备一样长期在线，带来的问题就是需要用户主动通过手机APP来唤醒，导致这类设备整体活跃度大打折扣，久而久之甚至使其智能属性丧失意义。</a:t>
            </a:r>
          </a:p>
        </p:txBody>
      </p:sp>
    </p:spTree>
    <p:extLst>
      <p:ext uri="{BB962C8B-B14F-4D97-AF65-F5344CB8AC3E}">
        <p14:creationId xmlns:p14="http://schemas.microsoft.com/office/powerpoint/2010/main" val="3884001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1" name="Shape 6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如今有了蓝牙Mesh，低功耗设备无需连接手机，通过用户家中的双模设备即可与云端进行通信。这个过程是全自动的，不需要额外的开发，只需要用户家中有双模的设备即可。目前米家平台中支持蓝牙Mesh的网关设备（即双模设备）已经多达十几款，且都是家中常见的必需品。</a:t>
            </a:r>
          </a:p>
        </p:txBody>
      </p:sp>
    </p:spTree>
    <p:extLst>
      <p:ext uri="{BB962C8B-B14F-4D97-AF65-F5344CB8AC3E}">
        <p14:creationId xmlns:p14="http://schemas.microsoft.com/office/powerpoint/2010/main" val="3542553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6" name="Shape 6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逻辑图，用线来描述关系。再次体现蓝牙网关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1941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18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8" name="Shape 7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小小的蓝牙网关，背后是小米IOT平台一致以来的愿景。</a:t>
            </a:r>
          </a:p>
          <a:p>
            <a:r>
              <a:t>我们希望通过一个又一个的产品，不断的降低设备接入门槛、提升智能设备的体验</a:t>
            </a:r>
          </a:p>
          <a:p>
            <a:endParaRPr/>
          </a:p>
          <a:p>
            <a:r>
              <a:t>IOT蓝牙产品的体验革命</a:t>
            </a:r>
          </a:p>
        </p:txBody>
      </p:sp>
    </p:spTree>
    <p:extLst>
      <p:ext uri="{BB962C8B-B14F-4D97-AF65-F5344CB8AC3E}">
        <p14:creationId xmlns:p14="http://schemas.microsoft.com/office/powerpoint/2010/main" val="836167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992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4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92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497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40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在所有能找到的友商公布数据中，小米IOT平台无论设备链接、设备日活均是全球最大。</a:t>
            </a:r>
          </a:p>
        </p:txBody>
      </p:sp>
    </p:spTree>
    <p:extLst>
      <p:ext uri="{BB962C8B-B14F-4D97-AF65-F5344CB8AC3E}">
        <p14:creationId xmlns:p14="http://schemas.microsoft.com/office/powerpoint/2010/main" val="328890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40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962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6059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516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040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389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431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004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不仅联网，而且活跃，这是一个非常重要的指标</a:t>
            </a:r>
            <a:r>
              <a:rPr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2482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</a:pPr>
            <a:r>
              <a:rPr dirty="0"/>
              <a:t>The slide goes from few products to few</a:t>
            </a:r>
          </a:p>
          <a:p>
            <a:pPr marL="342900" indent="-342900">
              <a:lnSpc>
                <a:spcPct val="117999"/>
              </a:lnSpc>
              <a:buSzPct val="100000"/>
              <a:buChar char="-"/>
            </a:pPr>
            <a:r>
              <a:rPr dirty="0"/>
              <a:t>Ecosystem started in 2014, creating high quality, beautifully designed phone accessories such as </a:t>
            </a:r>
            <a:r>
              <a:rPr dirty="0" err="1"/>
              <a:t>powerbanks</a:t>
            </a:r>
            <a:r>
              <a:rPr dirty="0"/>
              <a:t>, earphones, etc. </a:t>
            </a:r>
          </a:p>
          <a:p>
            <a:pPr marL="342900" indent="-342900">
              <a:lnSpc>
                <a:spcPct val="117999"/>
              </a:lnSpc>
              <a:buSzPct val="100000"/>
              <a:buChar char="-"/>
            </a:pPr>
            <a:r>
              <a:rPr dirty="0"/>
              <a:t>Next </a:t>
            </a:r>
            <a:r>
              <a:rPr dirty="0" err="1"/>
              <a:t>IoT</a:t>
            </a:r>
            <a:endParaRPr dirty="0"/>
          </a:p>
          <a:p>
            <a:pPr marL="342900" indent="-342900">
              <a:lnSpc>
                <a:spcPct val="117999"/>
              </a:lnSpc>
              <a:buSzPct val="100000"/>
              <a:buChar char="-"/>
            </a:pPr>
            <a:r>
              <a:rPr dirty="0"/>
              <a:t>Now also </a:t>
            </a:r>
            <a:r>
              <a:rPr dirty="0" err="1"/>
              <a:t>lifestyleproducts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031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01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697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2014，研发WiFi模组，解决常带电设备的联网问题。</a:t>
            </a:r>
          </a:p>
          <a:p>
            <a:r>
              <a:rPr dirty="0"/>
              <a:t>2015，研发蓝牙模组，解决可穿戴、传感器类功耗敏感设备的联网问题。</a:t>
            </a:r>
          </a:p>
          <a:p>
            <a:r>
              <a:rPr dirty="0"/>
              <a:t>2016，研发WiFi+蓝牙4.0BLE双模模组，解决设备快速连接问题，并支持更好的蓝牙设备体验。</a:t>
            </a:r>
          </a:p>
          <a:p>
            <a:r>
              <a:rPr dirty="0"/>
              <a:t>2017，研发硬件安全加密芯片，使用金融行业的加密级别，更好的保障锁类产品的安全。</a:t>
            </a:r>
          </a:p>
        </p:txBody>
      </p:sp>
    </p:spTree>
    <p:extLst>
      <p:ext uri="{BB962C8B-B14F-4D97-AF65-F5344CB8AC3E}">
        <p14:creationId xmlns:p14="http://schemas.microsoft.com/office/powerpoint/2010/main" val="114342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solidFill>
          <a:srgbClr val="292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2935111" y="5421841"/>
            <a:ext cx="18513778" cy="1842560"/>
          </a:xfrm>
          <a:prstGeom prst="rect">
            <a:avLst/>
          </a:prstGeom>
        </p:spPr>
        <p:txBody>
          <a:bodyPr lIns="45155" tIns="45155" rIns="45155" bIns="45155" anchor="b"/>
          <a:lstStyle>
            <a:lvl1pPr>
              <a:defRPr sz="110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标题文本</a:t>
            </a:r>
          </a:p>
        </p:txBody>
      </p:sp>
      <p:grpSp>
        <p:nvGrpSpPr>
          <p:cNvPr id="14" name="成组"/>
          <p:cNvGrpSpPr/>
          <p:nvPr/>
        </p:nvGrpSpPr>
        <p:grpSpPr>
          <a:xfrm>
            <a:off x="9410772" y="3468287"/>
            <a:ext cx="5430501" cy="1522141"/>
            <a:chOff x="-154039" y="0"/>
            <a:chExt cx="5430499" cy="1522140"/>
          </a:xfrm>
        </p:grpSpPr>
        <p:pic>
          <p:nvPicPr>
            <p:cNvPr id="12" name="2017.png" descr="201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9256" b="42256"/>
            <a:stretch>
              <a:fillRect/>
            </a:stretch>
          </p:blipFill>
          <p:spPr>
            <a:xfrm>
              <a:off x="0" y="0"/>
              <a:ext cx="5254376" cy="97139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3" name="小米 IoT 开发者大会暨安全峰会"/>
            <p:cNvSpPr txBox="1"/>
            <p:nvPr/>
          </p:nvSpPr>
          <p:spPr>
            <a:xfrm>
              <a:off x="-154040" y="898429"/>
              <a:ext cx="5430501" cy="6237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155" tIns="45155" rIns="45155" bIns="45155" numCol="1" anchor="ctr">
              <a:sp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小米 IoT 开发者大会暨安全峰会</a:t>
              </a:r>
            </a:p>
          </p:txBody>
        </p:sp>
      </p:grpSp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5148" y="12389555"/>
            <a:ext cx="413704" cy="420512"/>
          </a:xfrm>
          <a:prstGeom prst="rect">
            <a:avLst/>
          </a:prstGeom>
        </p:spPr>
        <p:txBody>
          <a:bodyPr lIns="45155" tIns="45155" rIns="45155" bIns="45155"/>
          <a:lstStyle>
            <a:lvl1pPr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12015" y="-935081"/>
            <a:ext cx="26470621" cy="15554788"/>
          </a:xfrm>
          <a:prstGeom prst="rect">
            <a:avLst/>
          </a:prstGeom>
          <a:ln w="3175">
            <a:miter lim="400000"/>
          </a:ln>
        </p:spPr>
      </p:pic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463846" y="12046809"/>
            <a:ext cx="455771" cy="462493"/>
          </a:xfrm>
          <a:prstGeom prst="rect">
            <a:avLst/>
          </a:prstGeom>
        </p:spPr>
        <p:txBody>
          <a:bodyPr lIns="66145" tIns="66145" rIns="66145" bIns="66145"/>
          <a:lstStyle>
            <a:lvl1pPr defTabSz="760677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2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62066" y="492482"/>
            <a:ext cx="632559" cy="628748"/>
          </a:xfrm>
          <a:prstGeom prst="rect">
            <a:avLst/>
          </a:prstGeom>
          <a:ln w="3175">
            <a:miter lim="400000"/>
          </a:ln>
        </p:spPr>
      </p:pic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9503" y="12389555"/>
            <a:ext cx="413705" cy="420512"/>
          </a:xfrm>
          <a:prstGeom prst="rect">
            <a:avLst/>
          </a:prstGeom>
        </p:spPr>
        <p:txBody>
          <a:bodyPr lIns="45155" tIns="45155" rIns="45155" bIns="45155"/>
          <a:lstStyle>
            <a:lvl1pPr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 拷贝">
    <p:bg>
      <p:bgPr>
        <a:solidFill>
          <a:srgbClr val="2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4766" y="485552"/>
            <a:ext cx="632559" cy="628748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9503" y="12389555"/>
            <a:ext cx="413705" cy="420512"/>
          </a:xfrm>
          <a:prstGeom prst="rect">
            <a:avLst/>
          </a:prstGeom>
        </p:spPr>
        <p:txBody>
          <a:bodyPr lIns="45155" tIns="45155" rIns="45155" bIns="45155"/>
          <a:lstStyle>
            <a:lvl1pPr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9503" y="12389555"/>
            <a:ext cx="413705" cy="425107"/>
          </a:xfrm>
          <a:prstGeom prst="rect">
            <a:avLst/>
          </a:prstGeom>
        </p:spPr>
        <p:txBody>
          <a:bodyPr lIns="45155" tIns="45155" rIns="45155" bIns="45155"/>
          <a:lstStyle>
            <a:lvl1pPr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2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31319" y="505784"/>
            <a:ext cx="658915" cy="654945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48" name="成组"/>
          <p:cNvGrpSpPr/>
          <p:nvPr/>
        </p:nvGrpSpPr>
        <p:grpSpPr>
          <a:xfrm>
            <a:off x="511165" y="505784"/>
            <a:ext cx="24377670" cy="654945"/>
            <a:chOff x="111224" y="4828"/>
            <a:chExt cx="24377669" cy="654944"/>
          </a:xfrm>
        </p:grpSpPr>
        <p:pic>
          <p:nvPicPr>
            <p:cNvPr id="46" name="logo.png" descr="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829979" y="4828"/>
              <a:ext cx="658915" cy="65494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47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1224" y="4828"/>
              <a:ext cx="3132283" cy="6389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485387" y="12112036"/>
            <a:ext cx="417467" cy="424275"/>
          </a:xfrm>
          <a:prstGeom prst="rect">
            <a:avLst/>
          </a:prstGeom>
        </p:spPr>
        <p:txBody>
          <a:bodyPr lIns="47037" tIns="47037" rIns="47037" bIns="47037"/>
          <a:lstStyle>
            <a:lvl1pPr defTabSz="764351"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 拷贝">
    <p:bg>
      <p:bgPr>
        <a:solidFill>
          <a:srgbClr val="2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4766" y="485552"/>
            <a:ext cx="632559" cy="628748"/>
          </a:xfrm>
          <a:prstGeom prst="rect">
            <a:avLst/>
          </a:prstGeom>
          <a:ln w="3175">
            <a:miter lim="400000"/>
          </a:ln>
        </p:spPr>
      </p:pic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9503" y="12389555"/>
            <a:ext cx="413705" cy="420512"/>
          </a:xfrm>
          <a:prstGeom prst="rect">
            <a:avLst/>
          </a:prstGeom>
        </p:spPr>
        <p:txBody>
          <a:bodyPr lIns="45155" tIns="45155" rIns="45155" bIns="45155"/>
          <a:lstStyle>
            <a:lvl1pPr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 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127000" tIns="127000" rIns="127000" bIns="127000"/>
          <a:lstStyle>
            <a:lvl1pPr>
              <a:defRPr spc="-500"/>
            </a:lvl1pPr>
          </a:lstStyle>
          <a:p>
            <a:r>
              <a:t>标题文本</a:t>
            </a:r>
          </a:p>
        </p:txBody>
      </p:sp>
      <p:sp>
        <p:nvSpPr>
          <p:cNvPr id="72" name="正文级别 1…"/>
          <p:cNvSpPr txBox="1">
            <a:spLocks noGrp="1"/>
          </p:cNvSpPr>
          <p:nvPr>
            <p:ph type="body" idx="1"/>
          </p:nvPr>
        </p:nvSpPr>
        <p:spPr>
          <a:xfrm>
            <a:off x="673100" y="355600"/>
            <a:ext cx="23050500" cy="12979400"/>
          </a:xfrm>
          <a:prstGeom prst="rect">
            <a:avLst/>
          </a:prstGeom>
        </p:spPr>
        <p:txBody>
          <a:bodyPr lIns="127000" tIns="127000" rIns="127000" bIns="127000"/>
          <a:lstStyle>
            <a:lvl1pPr marL="406400" indent="-406400">
              <a:spcBef>
                <a:spcPts val="5200"/>
              </a:spcBef>
              <a:buClr>
                <a:srgbClr val="535353"/>
              </a:buClr>
              <a:defRPr>
                <a:solidFill>
                  <a:srgbClr val="525252"/>
                </a:solidFill>
              </a:defRPr>
            </a:lvl1pPr>
            <a:lvl2pPr marL="660400" indent="-406400">
              <a:spcBef>
                <a:spcPts val="5200"/>
              </a:spcBef>
              <a:buClr>
                <a:srgbClr val="535353"/>
              </a:buClr>
              <a:defRPr>
                <a:solidFill>
                  <a:srgbClr val="525252"/>
                </a:solidFill>
              </a:defRPr>
            </a:lvl2pPr>
            <a:lvl3pPr marL="914400" indent="-406400">
              <a:spcBef>
                <a:spcPts val="5200"/>
              </a:spcBef>
              <a:buClr>
                <a:srgbClr val="535353"/>
              </a:buClr>
              <a:defRPr>
                <a:solidFill>
                  <a:srgbClr val="525252"/>
                </a:solidFill>
              </a:defRPr>
            </a:lvl3pPr>
            <a:lvl4pPr marL="1168400" indent="-406400">
              <a:spcBef>
                <a:spcPts val="5200"/>
              </a:spcBef>
              <a:buClr>
                <a:srgbClr val="535353"/>
              </a:buClr>
              <a:defRPr>
                <a:solidFill>
                  <a:srgbClr val="525252"/>
                </a:solidFill>
              </a:defRPr>
            </a:lvl4pPr>
            <a:lvl5pPr marL="1422400" indent="-406400">
              <a:spcBef>
                <a:spcPts val="5200"/>
              </a:spcBef>
              <a:buClr>
                <a:srgbClr val="535353"/>
              </a:buClr>
              <a:defRPr>
                <a:solidFill>
                  <a:srgbClr val="525252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03522" y="13081000"/>
            <a:ext cx="520701" cy="558800"/>
          </a:xfrm>
          <a:prstGeom prst="rect">
            <a:avLst/>
          </a:prstGeom>
        </p:spPr>
        <p:txBody>
          <a:bodyPr lIns="101600" tIns="101600" rIns="101600" bIns="101600"/>
          <a:lstStyle>
            <a:lvl1pPr algn="l">
              <a:lnSpc>
                <a:spcPct val="120000"/>
              </a:lnSpc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2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62066" y="550867"/>
            <a:ext cx="632559" cy="628748"/>
          </a:xfrm>
          <a:prstGeom prst="rect">
            <a:avLst/>
          </a:prstGeom>
          <a:ln w="3175">
            <a:miter lim="400000"/>
          </a:ln>
        </p:spPr>
      </p:pic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9503" y="12389555"/>
            <a:ext cx="413705" cy="420512"/>
          </a:xfrm>
          <a:prstGeom prst="rect">
            <a:avLst/>
          </a:prstGeom>
        </p:spPr>
        <p:txBody>
          <a:bodyPr lIns="45155" tIns="45155" rIns="45155" bIns="45155"/>
          <a:lstStyle>
            <a:lvl1pPr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736600" marR="0" indent="-736600" algn="l" defTabSz="82550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6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1473200" marR="0" indent="-736600" algn="l" defTabSz="82550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6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2209800" marR="0" indent="-736600" algn="l" defTabSz="82550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6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2946400" marR="0" indent="-736600" algn="l" defTabSz="82550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6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3683000" marR="0" indent="-736600" algn="l" defTabSz="82550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6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4419600" marR="0" indent="-736600" algn="l" defTabSz="82550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6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5156200" marR="0" indent="-736600" algn="l" defTabSz="82550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6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5892800" marR="0" indent="-736600" algn="l" defTabSz="82550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6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6629400" marR="0" indent="-736600" algn="l" defTabSz="82550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6400" b="0" i="0" u="none" strike="noStrike" cap="none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9" Type="http://schemas.openxmlformats.org/officeDocument/2006/relationships/image" Target="../media/image81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42" Type="http://schemas.openxmlformats.org/officeDocument/2006/relationships/image" Target="../media/image84.png"/><Relationship Id="rId47" Type="http://schemas.openxmlformats.org/officeDocument/2006/relationships/image" Target="../media/image89.png"/><Relationship Id="rId50" Type="http://schemas.openxmlformats.org/officeDocument/2006/relationships/image" Target="../media/image92.png"/><Relationship Id="rId55" Type="http://schemas.openxmlformats.org/officeDocument/2006/relationships/image" Target="../media/image97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38" Type="http://schemas.openxmlformats.org/officeDocument/2006/relationships/image" Target="../media/image80.png"/><Relationship Id="rId46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41" Type="http://schemas.openxmlformats.org/officeDocument/2006/relationships/image" Target="../media/image83.png"/><Relationship Id="rId5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40" Type="http://schemas.openxmlformats.org/officeDocument/2006/relationships/image" Target="../media/image82.png"/><Relationship Id="rId45" Type="http://schemas.openxmlformats.org/officeDocument/2006/relationships/image" Target="../media/image87.png"/><Relationship Id="rId53" Type="http://schemas.openxmlformats.org/officeDocument/2006/relationships/image" Target="../media/image95.png"/><Relationship Id="rId58" Type="http://schemas.openxmlformats.org/officeDocument/2006/relationships/image" Target="../media/image100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1.png"/><Relationship Id="rId57" Type="http://schemas.openxmlformats.org/officeDocument/2006/relationships/image" Target="../media/image99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4" Type="http://schemas.openxmlformats.org/officeDocument/2006/relationships/image" Target="../media/image86.png"/><Relationship Id="rId52" Type="http://schemas.openxmlformats.org/officeDocument/2006/relationships/image" Target="../media/image94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43" Type="http://schemas.openxmlformats.org/officeDocument/2006/relationships/image" Target="../media/image85.png"/><Relationship Id="rId48" Type="http://schemas.openxmlformats.org/officeDocument/2006/relationships/image" Target="../media/image90.png"/><Relationship Id="rId56" Type="http://schemas.openxmlformats.org/officeDocument/2006/relationships/image" Target="../media/image98.png"/><Relationship Id="rId8" Type="http://schemas.openxmlformats.org/officeDocument/2006/relationships/image" Target="../media/image50.png"/><Relationship Id="rId51" Type="http://schemas.openxmlformats.org/officeDocument/2006/relationships/image" Target="../media/image93.png"/><Relationship Id="rId3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9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79.png"/><Relationship Id="rId5" Type="http://schemas.openxmlformats.org/officeDocument/2006/relationships/image" Target="../media/image61.png"/><Relationship Id="rId10" Type="http://schemas.openxmlformats.org/officeDocument/2006/relationships/image" Target="../media/image112.png"/><Relationship Id="rId4" Type="http://schemas.openxmlformats.org/officeDocument/2006/relationships/image" Target="../media/image88.png"/><Relationship Id="rId9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1.png"/><Relationship Id="rId3" Type="http://schemas.openxmlformats.org/officeDocument/2006/relationships/image" Target="../media/image117.png"/><Relationship Id="rId21" Type="http://schemas.openxmlformats.org/officeDocument/2006/relationships/image" Target="../media/image134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2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7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6.png"/><Relationship Id="rId10" Type="http://schemas.openxmlformats.org/officeDocument/2006/relationships/image" Target="../media/image124.png"/><Relationship Id="rId19" Type="http://schemas.openxmlformats.org/officeDocument/2006/relationships/image" Target="../media/image13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7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83.png"/><Relationship Id="rId5" Type="http://schemas.openxmlformats.org/officeDocument/2006/relationships/image" Target="../media/image139.png"/><Relationship Id="rId10" Type="http://schemas.openxmlformats.org/officeDocument/2006/relationships/image" Target="../media/image91.png"/><Relationship Id="rId4" Type="http://schemas.openxmlformats.org/officeDocument/2006/relationships/image" Target="../media/image103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140.png"/><Relationship Id="rId4" Type="http://schemas.openxmlformats.org/officeDocument/2006/relationships/image" Target="../media/image102.png"/><Relationship Id="rId9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主视觉副本.png" descr="主视觉副本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09616" y="-512308"/>
            <a:ext cx="28365472" cy="14182737"/>
          </a:xfrm>
          <a:prstGeom prst="rect">
            <a:avLst/>
          </a:prstGeom>
          <a:ln w="3175">
            <a:miter lim="400000"/>
          </a:ln>
        </p:spPr>
      </p:pic>
      <p:sp>
        <p:nvSpPr>
          <p:cNvPr id="107" name="小米IoT 平台简介"/>
          <p:cNvSpPr txBox="1"/>
          <p:nvPr/>
        </p:nvSpPr>
        <p:spPr>
          <a:xfrm>
            <a:off x="371860" y="4427706"/>
            <a:ext cx="13780837" cy="24302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/>
          <a:p>
            <a:pPr algn="l">
              <a:defRPr sz="7200">
                <a:solidFill>
                  <a:srgbClr val="FFFFFF"/>
                </a:solidFill>
              </a:defRPr>
            </a:pPr>
            <a:r>
              <a:rPr lang="en-US" altLang="zh-CN" sz="8000" dirty="0">
                <a:latin typeface="+mn-lt"/>
                <a:ea typeface="+mn-ea"/>
                <a:cs typeface="+mn-cs"/>
                <a:sym typeface="Helvetica"/>
              </a:rPr>
              <a:t>Connecting</a:t>
            </a:r>
            <a:r>
              <a:rPr lang="zh-CN" altLang="en-US" sz="8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zh-CN" sz="8000" dirty="0">
                <a:latin typeface="+mn-lt"/>
                <a:ea typeface="+mn-ea"/>
                <a:cs typeface="+mn-cs"/>
                <a:sym typeface="Helvetica"/>
              </a:rPr>
              <a:t>People</a:t>
            </a:r>
            <a:r>
              <a:rPr lang="zh-CN" altLang="en-US" sz="8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zh-CN" sz="8000" dirty="0">
                <a:latin typeface="+mn-lt"/>
                <a:ea typeface="+mn-ea"/>
                <a:cs typeface="+mn-cs"/>
                <a:sym typeface="Helvetica"/>
              </a:rPr>
              <a:t>and</a:t>
            </a:r>
            <a:r>
              <a:rPr lang="zh-CN" altLang="en-US" sz="8000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zh-CN" sz="8000" dirty="0">
                <a:latin typeface="+mn-lt"/>
                <a:ea typeface="+mn-ea"/>
                <a:cs typeface="+mn-cs"/>
                <a:sym typeface="Helvetica"/>
              </a:rPr>
              <a:t>Home</a:t>
            </a:r>
          </a:p>
          <a:p>
            <a:pPr algn="l">
              <a:defRPr sz="7200">
                <a:solidFill>
                  <a:srgbClr val="FFFFFF"/>
                </a:solidFill>
              </a:defRPr>
            </a:pPr>
            <a:r>
              <a:rPr lang="en-US" altLang="zh-CN" dirty="0">
                <a:latin typeface="+mn-lt"/>
                <a:ea typeface="+mn-ea"/>
                <a:cs typeface="+mn-cs"/>
                <a:sym typeface="Helvetica"/>
              </a:rPr>
              <a:t>——</a:t>
            </a:r>
            <a:r>
              <a:rPr lang="en-US" altLang="zh-CN" sz="5400" dirty="0" err="1">
                <a:latin typeface="+mn-lt"/>
                <a:ea typeface="+mn-ea"/>
                <a:cs typeface="+mn-cs"/>
                <a:sym typeface="Helvetica"/>
              </a:rPr>
              <a:t>M</a:t>
            </a:r>
            <a:r>
              <a:rPr sz="5400" b="1" dirty="0" err="1">
                <a:latin typeface="+mn-lt"/>
                <a:ea typeface="+mn-ea"/>
                <a:cs typeface="+mn-cs"/>
                <a:sym typeface="Helvetica"/>
              </a:rPr>
              <a:t>IoT</a:t>
            </a:r>
            <a:r>
              <a:rPr sz="5400" dirty="0"/>
              <a:t> </a:t>
            </a:r>
            <a:r>
              <a:rPr lang="en-US" sz="5400" dirty="0" err="1"/>
              <a:t>Platfrom</a:t>
            </a:r>
            <a:r>
              <a:rPr lang="en-US" altLang="zh-CN" sz="5400" dirty="0">
                <a:latin typeface="+mn-lt"/>
                <a:ea typeface="+mn-ea"/>
                <a:cs typeface="+mn-cs"/>
                <a:sym typeface="Helvetica"/>
              </a:rPr>
              <a:t> introduction</a:t>
            </a:r>
            <a:endParaRPr sz="5400"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多种智能硬件连接方式"/>
          <p:cNvSpPr txBox="1"/>
          <p:nvPr/>
        </p:nvSpPr>
        <p:spPr>
          <a:xfrm>
            <a:off x="7820613" y="1671937"/>
            <a:ext cx="9758775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Various  Connections for smart devices</a:t>
            </a:r>
            <a:endParaRPr dirty="0"/>
          </a:p>
        </p:txBody>
      </p:sp>
      <p:grpSp>
        <p:nvGrpSpPr>
          <p:cNvPr id="191" name="成组"/>
          <p:cNvGrpSpPr/>
          <p:nvPr/>
        </p:nvGrpSpPr>
        <p:grpSpPr>
          <a:xfrm>
            <a:off x="9581567" y="5101285"/>
            <a:ext cx="6236865" cy="1183272"/>
            <a:chOff x="0" y="0"/>
            <a:chExt cx="6236863" cy="1183270"/>
          </a:xfrm>
        </p:grpSpPr>
        <p:sp>
          <p:nvSpPr>
            <p:cNvPr id="189" name="成组"/>
            <p:cNvSpPr/>
            <p:nvPr/>
          </p:nvSpPr>
          <p:spPr>
            <a:xfrm>
              <a:off x="0" y="0"/>
              <a:ext cx="6236864" cy="1183271"/>
            </a:xfrm>
            <a:prstGeom prst="roundRect">
              <a:avLst>
                <a:gd name="adj" fmla="val 16142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86D5CB"/>
                  </a:solidFill>
                </a:defRPr>
              </a:pPr>
              <a:endParaRPr/>
            </a:p>
          </p:txBody>
        </p:sp>
        <p:sp>
          <p:nvSpPr>
            <p:cNvPr id="190" name="标准化小米智能模组"/>
            <p:cNvSpPr txBox="1"/>
            <p:nvPr/>
          </p:nvSpPr>
          <p:spPr>
            <a:xfrm>
              <a:off x="155279" y="20494"/>
              <a:ext cx="5926306" cy="114228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/>
            </a:bodyPr>
            <a:lstStyle>
              <a:lvl1pPr defTabSz="764351">
                <a:defRPr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Standard Mi smart module</a:t>
              </a:r>
              <a:endParaRPr dirty="0"/>
            </a:p>
          </p:txBody>
        </p:sp>
      </p:grpSp>
      <p:grpSp>
        <p:nvGrpSpPr>
          <p:cNvPr id="194" name="成组"/>
          <p:cNvGrpSpPr/>
          <p:nvPr/>
        </p:nvGrpSpPr>
        <p:grpSpPr>
          <a:xfrm>
            <a:off x="9581568" y="6609220"/>
            <a:ext cx="6236865" cy="1183272"/>
            <a:chOff x="0" y="0"/>
            <a:chExt cx="6236863" cy="1183270"/>
          </a:xfrm>
        </p:grpSpPr>
        <p:sp>
          <p:nvSpPr>
            <p:cNvPr id="192" name="成组"/>
            <p:cNvSpPr/>
            <p:nvPr/>
          </p:nvSpPr>
          <p:spPr>
            <a:xfrm>
              <a:off x="0" y="0"/>
              <a:ext cx="6236864" cy="1183271"/>
            </a:xfrm>
            <a:prstGeom prst="roundRect">
              <a:avLst>
                <a:gd name="adj" fmla="val 16142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86D5CB"/>
                  </a:solidFill>
                </a:defRPr>
              </a:pPr>
              <a:endParaRPr/>
            </a:p>
          </p:txBody>
        </p:sp>
        <p:sp>
          <p:nvSpPr>
            <p:cNvPr id="193" name="丰富的SDK/API"/>
            <p:cNvSpPr txBox="1"/>
            <p:nvPr/>
          </p:nvSpPr>
          <p:spPr>
            <a:xfrm>
              <a:off x="155279" y="20494"/>
              <a:ext cx="5926306" cy="114228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/>
            </a:bodyPr>
            <a:lstStyle>
              <a:lvl1pPr defTabSz="764351">
                <a:defRPr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altLang="zh-CN" dirty="0"/>
                <a:t>Rich </a:t>
              </a:r>
              <a:r>
                <a:rPr dirty="0"/>
                <a:t>SDK/API</a:t>
              </a:r>
            </a:p>
          </p:txBody>
        </p:sp>
      </p:grpSp>
      <p:grpSp>
        <p:nvGrpSpPr>
          <p:cNvPr id="197" name="成组"/>
          <p:cNvGrpSpPr/>
          <p:nvPr/>
        </p:nvGrpSpPr>
        <p:grpSpPr>
          <a:xfrm>
            <a:off x="9581568" y="8117154"/>
            <a:ext cx="6236865" cy="1183272"/>
            <a:chOff x="0" y="0"/>
            <a:chExt cx="6236863" cy="1183270"/>
          </a:xfrm>
        </p:grpSpPr>
        <p:sp>
          <p:nvSpPr>
            <p:cNvPr id="195" name="成组"/>
            <p:cNvSpPr/>
            <p:nvPr/>
          </p:nvSpPr>
          <p:spPr>
            <a:xfrm>
              <a:off x="0" y="0"/>
              <a:ext cx="6236864" cy="1183271"/>
            </a:xfrm>
            <a:prstGeom prst="roundRect">
              <a:avLst>
                <a:gd name="adj" fmla="val 16142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86D5CB"/>
                  </a:solidFill>
                </a:defRPr>
              </a:pPr>
              <a:endParaRPr/>
            </a:p>
          </p:txBody>
        </p:sp>
        <p:sp>
          <p:nvSpPr>
            <p:cNvPr id="196" name="小米IoT标准协议"/>
            <p:cNvSpPr txBox="1"/>
            <p:nvPr/>
          </p:nvSpPr>
          <p:spPr>
            <a:xfrm>
              <a:off x="155279" y="20494"/>
              <a:ext cx="5926306" cy="114228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/>
            </a:bodyPr>
            <a:lstStyle>
              <a:lvl1pPr defTabSz="764351">
                <a:defRPr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 err="1"/>
                <a:t>M</a:t>
              </a:r>
              <a:r>
                <a:rPr dirty="0" err="1"/>
                <a:t>IoT</a:t>
              </a:r>
              <a:r>
                <a:rPr lang="en-US" altLang="zh-CN" dirty="0"/>
                <a:t> standards</a:t>
              </a:r>
              <a:endParaRPr dirty="0"/>
            </a:p>
          </p:txBody>
        </p:sp>
      </p:grpSp>
      <p:grpSp>
        <p:nvGrpSpPr>
          <p:cNvPr id="200" name="成组"/>
          <p:cNvGrpSpPr/>
          <p:nvPr/>
        </p:nvGrpSpPr>
        <p:grpSpPr>
          <a:xfrm>
            <a:off x="9581568" y="9617742"/>
            <a:ext cx="6236865" cy="1183272"/>
            <a:chOff x="0" y="0"/>
            <a:chExt cx="6236863" cy="1183270"/>
          </a:xfrm>
        </p:grpSpPr>
        <p:sp>
          <p:nvSpPr>
            <p:cNvPr id="198" name="成组"/>
            <p:cNvSpPr/>
            <p:nvPr/>
          </p:nvSpPr>
          <p:spPr>
            <a:xfrm>
              <a:off x="0" y="0"/>
              <a:ext cx="6236864" cy="1183271"/>
            </a:xfrm>
            <a:prstGeom prst="roundRect">
              <a:avLst>
                <a:gd name="adj" fmla="val 16142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86D5CB"/>
                  </a:solidFill>
                </a:defRPr>
              </a:pPr>
              <a:endParaRPr/>
            </a:p>
          </p:txBody>
        </p:sp>
        <p:sp>
          <p:nvSpPr>
            <p:cNvPr id="199" name="规范的硬件测试与认证服务"/>
            <p:cNvSpPr txBox="1"/>
            <p:nvPr/>
          </p:nvSpPr>
          <p:spPr>
            <a:xfrm>
              <a:off x="155279" y="20494"/>
              <a:ext cx="5926306" cy="114228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 lnSpcReduction="10000"/>
            </a:bodyPr>
            <a:lstStyle>
              <a:lvl1pPr defTabSz="764351">
                <a:defRPr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Normative Hardware test &amp; Certification</a:t>
              </a:r>
              <a:endParaRPr dirty="0"/>
            </a:p>
          </p:txBody>
        </p:sp>
      </p:grpSp>
      <p:grpSp>
        <p:nvGrpSpPr>
          <p:cNvPr id="203" name="成组"/>
          <p:cNvGrpSpPr/>
          <p:nvPr/>
        </p:nvGrpSpPr>
        <p:grpSpPr>
          <a:xfrm>
            <a:off x="2022094" y="9684335"/>
            <a:ext cx="3544480" cy="1353954"/>
            <a:chOff x="0" y="0"/>
            <a:chExt cx="3544479" cy="1353953"/>
          </a:xfrm>
        </p:grpSpPr>
        <p:sp>
          <p:nvSpPr>
            <p:cNvPr id="201" name="Linux"/>
            <p:cNvSpPr txBox="1"/>
            <p:nvPr/>
          </p:nvSpPr>
          <p:spPr>
            <a:xfrm>
              <a:off x="1645392" y="295098"/>
              <a:ext cx="1899088" cy="76375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/>
            </a:bodyPr>
            <a:lstStyle>
              <a:lvl1pPr algn="l"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Linux</a:t>
              </a:r>
            </a:p>
          </p:txBody>
        </p:sp>
        <p:pic>
          <p:nvPicPr>
            <p:cNvPr id="202" name="icon_linux.png" descr="icon_linux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53954" cy="13539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06" name="成组"/>
          <p:cNvGrpSpPr/>
          <p:nvPr/>
        </p:nvGrpSpPr>
        <p:grpSpPr>
          <a:xfrm>
            <a:off x="2022094" y="4958122"/>
            <a:ext cx="3544480" cy="1353955"/>
            <a:chOff x="0" y="0"/>
            <a:chExt cx="3544479" cy="1353953"/>
          </a:xfrm>
        </p:grpSpPr>
        <p:sp>
          <p:nvSpPr>
            <p:cNvPr id="204" name="RTOS"/>
            <p:cNvSpPr txBox="1"/>
            <p:nvPr/>
          </p:nvSpPr>
          <p:spPr>
            <a:xfrm>
              <a:off x="1645392" y="295097"/>
              <a:ext cx="1899088" cy="76375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/>
            </a:bodyPr>
            <a:lstStyle>
              <a:lvl1pPr algn="l"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RTOS</a:t>
              </a:r>
            </a:p>
          </p:txBody>
        </p:sp>
        <p:pic>
          <p:nvPicPr>
            <p:cNvPr id="205" name="icon_wifi.png" descr="icon_wifi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353954" cy="13539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09" name="成组"/>
          <p:cNvGrpSpPr/>
          <p:nvPr/>
        </p:nvGrpSpPr>
        <p:grpSpPr>
          <a:xfrm>
            <a:off x="2022094" y="7321229"/>
            <a:ext cx="3544480" cy="1353954"/>
            <a:chOff x="0" y="0"/>
            <a:chExt cx="3544479" cy="1353953"/>
          </a:xfrm>
        </p:grpSpPr>
        <p:sp>
          <p:nvSpPr>
            <p:cNvPr id="207" name="Android"/>
            <p:cNvSpPr txBox="1"/>
            <p:nvPr/>
          </p:nvSpPr>
          <p:spPr>
            <a:xfrm>
              <a:off x="1645392" y="295097"/>
              <a:ext cx="1899088" cy="76375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/>
            </a:bodyPr>
            <a:lstStyle>
              <a:lvl1pPr algn="l"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Android</a:t>
              </a:r>
            </a:p>
          </p:txBody>
        </p:sp>
        <p:pic>
          <p:nvPicPr>
            <p:cNvPr id="208" name="icon_android.png" descr="icon_android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353954" cy="13539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12" name="成组"/>
          <p:cNvGrpSpPr/>
          <p:nvPr/>
        </p:nvGrpSpPr>
        <p:grpSpPr>
          <a:xfrm>
            <a:off x="19827563" y="3899267"/>
            <a:ext cx="3550343" cy="1353954"/>
            <a:chOff x="0" y="0"/>
            <a:chExt cx="3550342" cy="1353953"/>
          </a:xfrm>
        </p:grpSpPr>
        <p:sp>
          <p:nvSpPr>
            <p:cNvPr id="210" name="Wi-Fi"/>
            <p:cNvSpPr txBox="1"/>
            <p:nvPr/>
          </p:nvSpPr>
          <p:spPr>
            <a:xfrm>
              <a:off x="0" y="295097"/>
              <a:ext cx="1899087" cy="76375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/>
            </a:bodyPr>
            <a:lstStyle>
              <a:lvl1pPr algn="r"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Wi-Fi</a:t>
              </a:r>
            </a:p>
          </p:txBody>
        </p:sp>
        <p:pic>
          <p:nvPicPr>
            <p:cNvPr id="211" name="icon_ip.png" descr="icon_ip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96388" y="0"/>
              <a:ext cx="1353955" cy="13539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15" name="成组"/>
          <p:cNvGrpSpPr/>
          <p:nvPr/>
        </p:nvGrpSpPr>
        <p:grpSpPr>
          <a:xfrm>
            <a:off x="19833426" y="5450566"/>
            <a:ext cx="3544480" cy="1353954"/>
            <a:chOff x="0" y="0"/>
            <a:chExt cx="3544478" cy="1353953"/>
          </a:xfrm>
        </p:grpSpPr>
        <p:sp>
          <p:nvSpPr>
            <p:cNvPr id="213" name="Bluetooth"/>
            <p:cNvSpPr txBox="1"/>
            <p:nvPr/>
          </p:nvSpPr>
          <p:spPr>
            <a:xfrm>
              <a:off x="0" y="295097"/>
              <a:ext cx="1899087" cy="76375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/>
            </a:bodyPr>
            <a:lstStyle>
              <a:lvl1pPr algn="r"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Bluetooth</a:t>
              </a:r>
            </a:p>
          </p:txBody>
        </p:sp>
        <p:pic>
          <p:nvPicPr>
            <p:cNvPr id="214" name="icon_ble.png" descr="icon_bl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90525" y="0"/>
              <a:ext cx="1353954" cy="13539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18" name="成组"/>
          <p:cNvGrpSpPr/>
          <p:nvPr/>
        </p:nvGrpSpPr>
        <p:grpSpPr>
          <a:xfrm>
            <a:off x="19833426" y="7001865"/>
            <a:ext cx="3544480" cy="1353955"/>
            <a:chOff x="0" y="0"/>
            <a:chExt cx="3544478" cy="1353953"/>
          </a:xfrm>
        </p:grpSpPr>
        <p:sp>
          <p:nvSpPr>
            <p:cNvPr id="216" name="ZigBee"/>
            <p:cNvSpPr txBox="1"/>
            <p:nvPr/>
          </p:nvSpPr>
          <p:spPr>
            <a:xfrm>
              <a:off x="0" y="295097"/>
              <a:ext cx="1899087" cy="76375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/>
            </a:bodyPr>
            <a:lstStyle>
              <a:lvl1pPr algn="r"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ZigBee</a:t>
              </a:r>
            </a:p>
          </p:txBody>
        </p:sp>
        <p:pic>
          <p:nvPicPr>
            <p:cNvPr id="217" name="ZIGBEE.png" descr="ZIGBE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190525" y="0"/>
              <a:ext cx="1353954" cy="13539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21" name="成组"/>
          <p:cNvGrpSpPr/>
          <p:nvPr/>
        </p:nvGrpSpPr>
        <p:grpSpPr>
          <a:xfrm>
            <a:off x="19827563" y="8553164"/>
            <a:ext cx="3550343" cy="1353955"/>
            <a:chOff x="0" y="0"/>
            <a:chExt cx="3550342" cy="1353953"/>
          </a:xfrm>
        </p:grpSpPr>
        <p:sp>
          <p:nvSpPr>
            <p:cNvPr id="219" name="2-4G"/>
            <p:cNvSpPr txBox="1"/>
            <p:nvPr/>
          </p:nvSpPr>
          <p:spPr>
            <a:xfrm>
              <a:off x="0" y="295097"/>
              <a:ext cx="1899087" cy="76375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/>
            </a:bodyPr>
            <a:lstStyle>
              <a:lvl1pPr algn="r"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2-4G</a:t>
              </a:r>
            </a:p>
          </p:txBody>
        </p:sp>
        <p:pic>
          <p:nvPicPr>
            <p:cNvPr id="220" name="2-4g.png" descr="2-4g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196388" y="0"/>
              <a:ext cx="1353955" cy="13539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24" name="成组"/>
          <p:cNvGrpSpPr/>
          <p:nvPr/>
        </p:nvGrpSpPr>
        <p:grpSpPr>
          <a:xfrm>
            <a:off x="19833426" y="10104463"/>
            <a:ext cx="3544480" cy="1353955"/>
            <a:chOff x="0" y="0"/>
            <a:chExt cx="3544478" cy="1353953"/>
          </a:xfrm>
        </p:grpSpPr>
        <p:sp>
          <p:nvSpPr>
            <p:cNvPr id="222" name="NB-IoT"/>
            <p:cNvSpPr txBox="1"/>
            <p:nvPr/>
          </p:nvSpPr>
          <p:spPr>
            <a:xfrm>
              <a:off x="0" y="314669"/>
              <a:ext cx="1899087" cy="76375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/>
            </a:bodyPr>
            <a:lstStyle>
              <a:lvl1pPr algn="r"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NB-IoT</a:t>
              </a:r>
            </a:p>
          </p:txBody>
        </p:sp>
        <p:pic>
          <p:nvPicPr>
            <p:cNvPr id="223" name="基站.png" descr="基站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190525" y="0"/>
              <a:ext cx="1353954" cy="13539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9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9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99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99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99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8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99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99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97"/>
                            </p:stCondLst>
                            <p:childTnLst>
                              <p:par>
                                <p:cTn id="20" presetID="2" presetClass="entr" presetSubtype="2" fill="hold" grpId="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9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9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96"/>
                            </p:stCondLst>
                            <p:childTnLst>
                              <p:par>
                                <p:cTn id="25" presetID="2" presetClass="entr" presetSubtype="2" fill="hold" grpId="5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9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9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95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99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99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94"/>
                            </p:stCondLst>
                            <p:childTnLst>
                              <p:par>
                                <p:cTn id="35" presetID="2" presetClass="entr" presetSubtype="8" fill="hold" grpId="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93"/>
                            </p:stCondLst>
                            <p:childTnLst>
                              <p:par>
                                <p:cTn id="40" presetID="2" presetClass="entr" presetSubtype="8" fill="hold" grpId="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99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99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8" animBg="1" advAuto="0"/>
      <p:bldP spid="206" grpId="6" animBg="1" advAuto="0"/>
      <p:bldP spid="209" grpId="7" animBg="1" advAuto="0"/>
      <p:bldP spid="212" grpId="1" animBg="1" advAuto="0"/>
      <p:bldP spid="215" grpId="2" animBg="1" advAuto="0"/>
      <p:bldP spid="218" grpId="3" animBg="1" advAuto="0"/>
      <p:bldP spid="221" grpId="4" animBg="1" advAuto="0"/>
      <p:bldP spid="224" grpId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多种访问或控制IoT设备的方式"/>
          <p:cNvSpPr txBox="1"/>
          <p:nvPr/>
        </p:nvSpPr>
        <p:spPr>
          <a:xfrm>
            <a:off x="6158140" y="1671937"/>
            <a:ext cx="13083720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Multiple Access or Control of IOT device</a:t>
            </a:r>
            <a:endParaRPr dirty="0"/>
          </a:p>
        </p:txBody>
      </p:sp>
      <p:grpSp>
        <p:nvGrpSpPr>
          <p:cNvPr id="231" name="成组"/>
          <p:cNvGrpSpPr/>
          <p:nvPr/>
        </p:nvGrpSpPr>
        <p:grpSpPr>
          <a:xfrm>
            <a:off x="5409310" y="4638067"/>
            <a:ext cx="3016513" cy="7181495"/>
            <a:chOff x="0" y="492448"/>
            <a:chExt cx="3016511" cy="7181493"/>
          </a:xfrm>
        </p:grpSpPr>
        <p:sp>
          <p:nvSpPr>
            <p:cNvPr id="227" name="米家APP"/>
            <p:cNvSpPr txBox="1"/>
            <p:nvPr/>
          </p:nvSpPr>
          <p:spPr>
            <a:xfrm>
              <a:off x="692683" y="7046468"/>
              <a:ext cx="1631147" cy="6274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7037" tIns="47037" rIns="47037" bIns="47037" numCol="1" anchor="ctr">
              <a:normAutofit/>
            </a:bodyPr>
            <a:lstStyle>
              <a:lvl1pPr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Mi Home </a:t>
              </a:r>
              <a:r>
                <a:rPr dirty="0"/>
                <a:t>APP</a:t>
              </a:r>
            </a:p>
          </p:txBody>
        </p:sp>
        <p:grpSp>
          <p:nvGrpSpPr>
            <p:cNvPr id="230" name="成组"/>
            <p:cNvGrpSpPr/>
            <p:nvPr/>
          </p:nvGrpSpPr>
          <p:grpSpPr>
            <a:xfrm>
              <a:off x="0" y="492448"/>
              <a:ext cx="3016512" cy="6198933"/>
              <a:chOff x="0" y="492448"/>
              <a:chExt cx="3016511" cy="6198931"/>
            </a:xfrm>
          </p:grpSpPr>
          <p:pic>
            <p:nvPicPr>
              <p:cNvPr id="228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9955" y="1025371"/>
                <a:ext cx="2776602" cy="493618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29" name="mote3黑色正面（合层）.png" descr="mote3黑色正面（合层）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492448"/>
                <a:ext cx="3016512" cy="619893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grpSp>
        <p:nvGrpSpPr>
          <p:cNvPr id="234" name="成组"/>
          <p:cNvGrpSpPr/>
          <p:nvPr/>
        </p:nvGrpSpPr>
        <p:grpSpPr>
          <a:xfrm>
            <a:off x="2516410" y="4495516"/>
            <a:ext cx="1673446" cy="4473845"/>
            <a:chOff x="0" y="0"/>
            <a:chExt cx="1673445" cy="4473844"/>
          </a:xfrm>
        </p:grpSpPr>
        <p:sp>
          <p:nvSpPr>
            <p:cNvPr id="232" name="小爱同学"/>
            <p:cNvSpPr txBox="1"/>
            <p:nvPr/>
          </p:nvSpPr>
          <p:spPr>
            <a:xfrm>
              <a:off x="21335" y="3846370"/>
              <a:ext cx="1630775" cy="6274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7037" tIns="47037" rIns="47037" bIns="47037" numCol="1" anchor="ctr">
              <a:normAutofit/>
            </a:bodyPr>
            <a:lstStyle>
              <a:lvl1pPr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altLang="zh-CN" dirty="0"/>
                <a:t>Mi Speaker</a:t>
              </a:r>
              <a:endParaRPr dirty="0"/>
            </a:p>
          </p:txBody>
        </p:sp>
        <p:pic>
          <p:nvPicPr>
            <p:cNvPr id="233" name="成组" descr="成组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9110" r="31988"/>
            <a:stretch>
              <a:fillRect/>
            </a:stretch>
          </p:blipFill>
          <p:spPr>
            <a:xfrm>
              <a:off x="0" y="0"/>
              <a:ext cx="1673446" cy="3846370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101600" dist="128344" dir="5400000" rotWithShape="0">
                <a:srgbClr val="000000">
                  <a:alpha val="15754"/>
                </a:srgbClr>
              </a:outerShdw>
            </a:effectLst>
          </p:spPr>
        </p:pic>
      </p:grpSp>
      <p:grpSp>
        <p:nvGrpSpPr>
          <p:cNvPr id="237" name="成组"/>
          <p:cNvGrpSpPr/>
          <p:nvPr/>
        </p:nvGrpSpPr>
        <p:grpSpPr>
          <a:xfrm>
            <a:off x="1989456" y="9334924"/>
            <a:ext cx="2727355" cy="2484638"/>
            <a:chOff x="0" y="0"/>
            <a:chExt cx="2727354" cy="2484637"/>
          </a:xfrm>
        </p:grpSpPr>
        <p:sp>
          <p:nvSpPr>
            <p:cNvPr id="235" name="微信小程序"/>
            <p:cNvSpPr txBox="1"/>
            <p:nvPr/>
          </p:nvSpPr>
          <p:spPr>
            <a:xfrm>
              <a:off x="357790" y="1857163"/>
              <a:ext cx="2011775" cy="6274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7037" tIns="47037" rIns="47037" bIns="47037" numCol="1" anchor="ctr">
              <a:normAutofit/>
            </a:bodyPr>
            <a:lstStyle>
              <a:lvl1pPr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WeChat mini-app</a:t>
              </a:r>
              <a:endParaRPr dirty="0"/>
            </a:p>
          </p:txBody>
        </p:sp>
        <p:pic>
          <p:nvPicPr>
            <p:cNvPr id="236" name="小程序.png" descr="小程序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727355" cy="139681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42" name="成组"/>
          <p:cNvGrpSpPr/>
          <p:nvPr/>
        </p:nvGrpSpPr>
        <p:grpSpPr>
          <a:xfrm>
            <a:off x="6009413" y="4599189"/>
            <a:ext cx="8781492" cy="7182273"/>
            <a:chOff x="0" y="453571"/>
            <a:chExt cx="8781491" cy="7182271"/>
          </a:xfrm>
        </p:grpSpPr>
        <p:sp>
          <p:nvSpPr>
            <p:cNvPr id="238" name="iOS Widget"/>
            <p:cNvSpPr txBox="1"/>
            <p:nvPr/>
          </p:nvSpPr>
          <p:spPr>
            <a:xfrm>
              <a:off x="3373975" y="7084568"/>
              <a:ext cx="2033542" cy="551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7037" tIns="47037" rIns="47037" bIns="47037" numCol="1" anchor="ctr">
              <a:normAutofit/>
            </a:bodyPr>
            <a:lstStyle>
              <a:lvl1pPr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iOS Widget</a:t>
              </a:r>
            </a:p>
          </p:txBody>
        </p:sp>
        <p:grpSp>
          <p:nvGrpSpPr>
            <p:cNvPr id="241" name="成组"/>
            <p:cNvGrpSpPr/>
            <p:nvPr/>
          </p:nvGrpSpPr>
          <p:grpSpPr>
            <a:xfrm>
              <a:off x="0" y="453571"/>
              <a:ext cx="8781492" cy="6586120"/>
              <a:chOff x="0" y="453571"/>
              <a:chExt cx="8781491" cy="6586118"/>
            </a:xfrm>
          </p:grpSpPr>
          <p:pic>
            <p:nvPicPr>
              <p:cNvPr id="239" name="Untitled.png" descr="Untitled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453571"/>
                <a:ext cx="8781492" cy="658612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40" name="widget.png" descr="widget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027082" y="1150714"/>
                <a:ext cx="2658422" cy="472844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grpSp>
        <p:nvGrpSpPr>
          <p:cNvPr id="246" name="成组"/>
          <p:cNvGrpSpPr/>
          <p:nvPr/>
        </p:nvGrpSpPr>
        <p:grpSpPr>
          <a:xfrm>
            <a:off x="12820388" y="7133371"/>
            <a:ext cx="5268149" cy="4674538"/>
            <a:chOff x="0" y="0"/>
            <a:chExt cx="5268147" cy="4674536"/>
          </a:xfrm>
        </p:grpSpPr>
        <p:sp>
          <p:nvSpPr>
            <p:cNvPr id="243" name="TV"/>
            <p:cNvSpPr txBox="1"/>
            <p:nvPr/>
          </p:nvSpPr>
          <p:spPr>
            <a:xfrm>
              <a:off x="2337260" y="4123262"/>
              <a:ext cx="593629" cy="5512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7037" tIns="47037" rIns="47037" bIns="47037" numCol="1" anchor="ctr">
              <a:normAutofit/>
            </a:bodyPr>
            <a:lstStyle>
              <a:lvl1pPr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TV</a:t>
              </a:r>
            </a:p>
          </p:txBody>
        </p:sp>
        <p:pic>
          <p:nvPicPr>
            <p:cNvPr id="244" name="图像" descr="图像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5268148" cy="342291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45" name="屏幕快照 2017-11-28 上午2.35.07.png" descr="屏幕快照 2017-11-28 上午2.35.07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7752" y="6039"/>
              <a:ext cx="5177119" cy="295663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51" name="成组"/>
          <p:cNvGrpSpPr/>
          <p:nvPr/>
        </p:nvGrpSpPr>
        <p:grpSpPr>
          <a:xfrm>
            <a:off x="19782396" y="7434753"/>
            <a:ext cx="2779725" cy="4346709"/>
            <a:chOff x="616764" y="870764"/>
            <a:chExt cx="2779723" cy="4346707"/>
          </a:xfrm>
        </p:grpSpPr>
        <p:sp>
          <p:nvSpPr>
            <p:cNvPr id="247" name="开发者SDK"/>
            <p:cNvSpPr txBox="1"/>
            <p:nvPr/>
          </p:nvSpPr>
          <p:spPr>
            <a:xfrm>
              <a:off x="990043" y="4589998"/>
              <a:ext cx="2033169" cy="6274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7037" tIns="47037" rIns="47037" bIns="47037" numCol="1" anchor="ctr">
              <a:normAutofit/>
            </a:bodyPr>
            <a:lstStyle>
              <a:lvl1pPr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Developer </a:t>
              </a:r>
              <a:r>
                <a:rPr dirty="0"/>
                <a:t>SDK</a:t>
              </a:r>
            </a:p>
          </p:txBody>
        </p:sp>
        <p:grpSp>
          <p:nvGrpSpPr>
            <p:cNvPr id="250" name="成组"/>
            <p:cNvGrpSpPr/>
            <p:nvPr/>
          </p:nvGrpSpPr>
          <p:grpSpPr>
            <a:xfrm>
              <a:off x="616764" y="870764"/>
              <a:ext cx="2779725" cy="2779725"/>
              <a:chOff x="616764" y="616764"/>
              <a:chExt cx="2779723" cy="2779723"/>
            </a:xfrm>
          </p:grpSpPr>
          <p:sp>
            <p:nvSpPr>
              <p:cNvPr id="248" name="圆角矩形"/>
              <p:cNvSpPr/>
              <p:nvPr/>
            </p:nvSpPr>
            <p:spPr>
              <a:xfrm>
                <a:off x="616764" y="616764"/>
                <a:ext cx="2779725" cy="2779725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7037" tIns="47037" rIns="47037" bIns="47037" numCol="1" anchor="ctr">
                <a:noAutofit/>
              </a:bodyPr>
              <a:lstStyle/>
              <a:p>
                <a:pPr defTabSz="764351"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9" name="齿轮"/>
              <p:cNvSpPr/>
              <p:nvPr/>
            </p:nvSpPr>
            <p:spPr>
              <a:xfrm>
                <a:off x="1034598" y="1038817"/>
                <a:ext cx="1944058" cy="1935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7" y="27"/>
                      <a:pt x="9075" y="54"/>
                    </a:cubicBezTo>
                    <a:lnTo>
                      <a:pt x="7468" y="445"/>
                    </a:lnTo>
                    <a:cubicBezTo>
                      <a:pt x="7312" y="494"/>
                      <a:pt x="7177" y="531"/>
                      <a:pt x="7166" y="537"/>
                    </a:cubicBezTo>
                    <a:cubicBezTo>
                      <a:pt x="7161" y="542"/>
                      <a:pt x="7154" y="677"/>
                      <a:pt x="7154" y="840"/>
                    </a:cubicBezTo>
                    <a:lnTo>
                      <a:pt x="7166" y="1761"/>
                    </a:lnTo>
                    <a:cubicBezTo>
                      <a:pt x="7166" y="1924"/>
                      <a:pt x="7047" y="2119"/>
                      <a:pt x="6902" y="2190"/>
                    </a:cubicBezTo>
                    <a:lnTo>
                      <a:pt x="6151" y="2574"/>
                    </a:lnTo>
                    <a:cubicBezTo>
                      <a:pt x="6006" y="2655"/>
                      <a:pt x="5778" y="2644"/>
                      <a:pt x="5649" y="2547"/>
                    </a:cubicBezTo>
                    <a:lnTo>
                      <a:pt x="4900" y="2010"/>
                    </a:lnTo>
                    <a:cubicBezTo>
                      <a:pt x="4765" y="1913"/>
                      <a:pt x="4651" y="1842"/>
                      <a:pt x="4645" y="1848"/>
                    </a:cubicBezTo>
                    <a:cubicBezTo>
                      <a:pt x="4640" y="1853"/>
                      <a:pt x="4527" y="1941"/>
                      <a:pt x="4398" y="2044"/>
                    </a:cubicBezTo>
                    <a:lnTo>
                      <a:pt x="3162" y="3116"/>
                    </a:lnTo>
                    <a:cubicBezTo>
                      <a:pt x="3043" y="3230"/>
                      <a:pt x="2941" y="3327"/>
                      <a:pt x="2936" y="3333"/>
                    </a:cubicBezTo>
                    <a:cubicBezTo>
                      <a:pt x="2930" y="3338"/>
                      <a:pt x="2990" y="3462"/>
                      <a:pt x="3065" y="3609"/>
                    </a:cubicBezTo>
                    <a:lnTo>
                      <a:pt x="3490" y="4401"/>
                    </a:lnTo>
                    <a:cubicBezTo>
                      <a:pt x="3566" y="4548"/>
                      <a:pt x="3551" y="4769"/>
                      <a:pt x="3448" y="4899"/>
                    </a:cubicBezTo>
                    <a:lnTo>
                      <a:pt x="2909" y="5648"/>
                    </a:lnTo>
                    <a:cubicBezTo>
                      <a:pt x="2817" y="5783"/>
                      <a:pt x="2612" y="5879"/>
                      <a:pt x="2450" y="5858"/>
                    </a:cubicBezTo>
                    <a:lnTo>
                      <a:pt x="1548" y="5739"/>
                    </a:lnTo>
                    <a:cubicBezTo>
                      <a:pt x="1386" y="5717"/>
                      <a:pt x="1251" y="5707"/>
                      <a:pt x="1246" y="5712"/>
                    </a:cubicBezTo>
                    <a:cubicBezTo>
                      <a:pt x="1241" y="5717"/>
                      <a:pt x="1181" y="5848"/>
                      <a:pt x="1111" y="6000"/>
                    </a:cubicBezTo>
                    <a:lnTo>
                      <a:pt x="518" y="7483"/>
                    </a:lnTo>
                    <a:cubicBezTo>
                      <a:pt x="464" y="7640"/>
                      <a:pt x="420" y="7776"/>
                      <a:pt x="415" y="7781"/>
                    </a:cubicBezTo>
                    <a:cubicBezTo>
                      <a:pt x="415" y="7792"/>
                      <a:pt x="523" y="7874"/>
                      <a:pt x="658" y="7966"/>
                    </a:cubicBezTo>
                    <a:lnTo>
                      <a:pt x="1381" y="8454"/>
                    </a:lnTo>
                    <a:cubicBezTo>
                      <a:pt x="1516" y="8546"/>
                      <a:pt x="1602" y="8752"/>
                      <a:pt x="1570" y="8914"/>
                    </a:cubicBezTo>
                    <a:lnTo>
                      <a:pt x="1420" y="9944"/>
                    </a:lnTo>
                    <a:cubicBezTo>
                      <a:pt x="1404" y="10106"/>
                      <a:pt x="1263" y="10291"/>
                      <a:pt x="1106" y="10345"/>
                    </a:cubicBezTo>
                    <a:lnTo>
                      <a:pt x="280" y="10648"/>
                    </a:lnTo>
                    <a:cubicBezTo>
                      <a:pt x="123" y="10702"/>
                      <a:pt x="0" y="10758"/>
                      <a:pt x="0" y="10769"/>
                    </a:cubicBezTo>
                    <a:cubicBezTo>
                      <a:pt x="0" y="10779"/>
                      <a:pt x="6" y="10919"/>
                      <a:pt x="17" y="11082"/>
                    </a:cubicBezTo>
                    <a:lnTo>
                      <a:pt x="167" y="12626"/>
                    </a:lnTo>
                    <a:cubicBezTo>
                      <a:pt x="194" y="12789"/>
                      <a:pt x="210" y="12930"/>
                      <a:pt x="216" y="12941"/>
                    </a:cubicBezTo>
                    <a:cubicBezTo>
                      <a:pt x="216" y="12952"/>
                      <a:pt x="350" y="12974"/>
                      <a:pt x="518" y="12990"/>
                    </a:cubicBezTo>
                    <a:lnTo>
                      <a:pt x="1354" y="13082"/>
                    </a:lnTo>
                    <a:cubicBezTo>
                      <a:pt x="1516" y="13098"/>
                      <a:pt x="1688" y="13245"/>
                      <a:pt x="1737" y="13402"/>
                    </a:cubicBezTo>
                    <a:lnTo>
                      <a:pt x="2121" y="14501"/>
                    </a:lnTo>
                    <a:cubicBezTo>
                      <a:pt x="2181" y="14653"/>
                      <a:pt x="2142" y="14881"/>
                      <a:pt x="2028" y="15000"/>
                    </a:cubicBezTo>
                    <a:lnTo>
                      <a:pt x="1457" y="15624"/>
                    </a:lnTo>
                    <a:cubicBezTo>
                      <a:pt x="1349" y="15743"/>
                      <a:pt x="1258" y="15850"/>
                      <a:pt x="1263" y="15856"/>
                    </a:cubicBezTo>
                    <a:cubicBezTo>
                      <a:pt x="1268" y="15861"/>
                      <a:pt x="1338" y="15986"/>
                      <a:pt x="1425" y="16127"/>
                    </a:cubicBezTo>
                    <a:lnTo>
                      <a:pt x="2256" y="17380"/>
                    </a:lnTo>
                    <a:cubicBezTo>
                      <a:pt x="2353" y="17510"/>
                      <a:pt x="2440" y="17623"/>
                      <a:pt x="2445" y="17634"/>
                    </a:cubicBezTo>
                    <a:cubicBezTo>
                      <a:pt x="2450" y="17639"/>
                      <a:pt x="2579" y="17595"/>
                      <a:pt x="2730" y="17535"/>
                    </a:cubicBezTo>
                    <a:lnTo>
                      <a:pt x="3490" y="17232"/>
                    </a:lnTo>
                    <a:cubicBezTo>
                      <a:pt x="3641" y="17173"/>
                      <a:pt x="3863" y="17216"/>
                      <a:pt x="3976" y="17336"/>
                    </a:cubicBezTo>
                    <a:lnTo>
                      <a:pt x="4905" y="18192"/>
                    </a:lnTo>
                    <a:cubicBezTo>
                      <a:pt x="5029" y="18295"/>
                      <a:pt x="5100" y="18511"/>
                      <a:pt x="5062" y="18673"/>
                    </a:cubicBezTo>
                    <a:lnTo>
                      <a:pt x="4851" y="19476"/>
                    </a:lnTo>
                    <a:cubicBezTo>
                      <a:pt x="4808" y="19633"/>
                      <a:pt x="4780" y="19769"/>
                      <a:pt x="4785" y="19774"/>
                    </a:cubicBezTo>
                    <a:cubicBezTo>
                      <a:pt x="4791" y="19780"/>
                      <a:pt x="4915" y="19850"/>
                      <a:pt x="5055" y="19937"/>
                    </a:cubicBezTo>
                    <a:lnTo>
                      <a:pt x="6345" y="20631"/>
                    </a:lnTo>
                    <a:cubicBezTo>
                      <a:pt x="6491" y="20701"/>
                      <a:pt x="6621" y="20761"/>
                      <a:pt x="6632" y="20766"/>
                    </a:cubicBezTo>
                    <a:cubicBezTo>
                      <a:pt x="6637" y="20772"/>
                      <a:pt x="6735" y="20668"/>
                      <a:pt x="6843" y="20543"/>
                    </a:cubicBezTo>
                    <a:lnTo>
                      <a:pt x="7370" y="19932"/>
                    </a:lnTo>
                    <a:cubicBezTo>
                      <a:pt x="7478" y="19807"/>
                      <a:pt x="7694" y="19742"/>
                      <a:pt x="7851" y="19791"/>
                    </a:cubicBezTo>
                    <a:lnTo>
                      <a:pt x="9136" y="20116"/>
                    </a:lnTo>
                    <a:cubicBezTo>
                      <a:pt x="9298" y="20149"/>
                      <a:pt x="9459" y="20306"/>
                      <a:pt x="9497" y="20468"/>
                    </a:cubicBezTo>
                    <a:lnTo>
                      <a:pt x="9680" y="21259"/>
                    </a:lnTo>
                    <a:cubicBezTo>
                      <a:pt x="9718" y="21422"/>
                      <a:pt x="9756" y="21552"/>
                      <a:pt x="9761" y="21552"/>
                    </a:cubicBezTo>
                    <a:cubicBezTo>
                      <a:pt x="9767" y="21552"/>
                      <a:pt x="9911" y="21562"/>
                      <a:pt x="10073" y="21573"/>
                    </a:cubicBezTo>
                    <a:lnTo>
                      <a:pt x="10500" y="21595"/>
                    </a:lnTo>
                    <a:cubicBezTo>
                      <a:pt x="10662" y="21600"/>
                      <a:pt x="10931" y="21600"/>
                      <a:pt x="11098" y="21595"/>
                    </a:cubicBezTo>
                    <a:lnTo>
                      <a:pt x="11525" y="21573"/>
                    </a:lnTo>
                    <a:cubicBezTo>
                      <a:pt x="11687" y="21562"/>
                      <a:pt x="11828" y="21552"/>
                      <a:pt x="11839" y="21552"/>
                    </a:cubicBezTo>
                    <a:cubicBezTo>
                      <a:pt x="11849" y="21552"/>
                      <a:pt x="11882" y="21416"/>
                      <a:pt x="11920" y="21259"/>
                    </a:cubicBezTo>
                    <a:lnTo>
                      <a:pt x="12103" y="20468"/>
                    </a:lnTo>
                    <a:cubicBezTo>
                      <a:pt x="12141" y="20306"/>
                      <a:pt x="12302" y="20149"/>
                      <a:pt x="12464" y="20116"/>
                    </a:cubicBezTo>
                    <a:lnTo>
                      <a:pt x="13749" y="19791"/>
                    </a:lnTo>
                    <a:cubicBezTo>
                      <a:pt x="13906" y="19742"/>
                      <a:pt x="14120" y="19807"/>
                      <a:pt x="14228" y="19932"/>
                    </a:cubicBezTo>
                    <a:lnTo>
                      <a:pt x="14757" y="20543"/>
                    </a:lnTo>
                    <a:cubicBezTo>
                      <a:pt x="14865" y="20668"/>
                      <a:pt x="14957" y="20767"/>
                      <a:pt x="14968" y="20766"/>
                    </a:cubicBezTo>
                    <a:cubicBezTo>
                      <a:pt x="14974" y="20761"/>
                      <a:pt x="15102" y="20701"/>
                      <a:pt x="15253" y="20631"/>
                    </a:cubicBezTo>
                    <a:lnTo>
                      <a:pt x="16543" y="19937"/>
                    </a:lnTo>
                    <a:cubicBezTo>
                      <a:pt x="16683" y="19850"/>
                      <a:pt x="16802" y="19780"/>
                      <a:pt x="16813" y="19774"/>
                    </a:cubicBezTo>
                    <a:cubicBezTo>
                      <a:pt x="16818" y="19769"/>
                      <a:pt x="16792" y="19633"/>
                      <a:pt x="16749" y="19476"/>
                    </a:cubicBezTo>
                    <a:lnTo>
                      <a:pt x="16538" y="18673"/>
                    </a:lnTo>
                    <a:cubicBezTo>
                      <a:pt x="16495" y="18516"/>
                      <a:pt x="16565" y="18301"/>
                      <a:pt x="16695" y="18192"/>
                    </a:cubicBezTo>
                    <a:lnTo>
                      <a:pt x="17622" y="17336"/>
                    </a:lnTo>
                    <a:cubicBezTo>
                      <a:pt x="17736" y="17216"/>
                      <a:pt x="17957" y="17173"/>
                      <a:pt x="18108" y="17232"/>
                    </a:cubicBezTo>
                    <a:lnTo>
                      <a:pt x="18868" y="17535"/>
                    </a:lnTo>
                    <a:cubicBezTo>
                      <a:pt x="19019" y="17595"/>
                      <a:pt x="19150" y="17639"/>
                      <a:pt x="19155" y="17634"/>
                    </a:cubicBezTo>
                    <a:cubicBezTo>
                      <a:pt x="19160" y="17628"/>
                      <a:pt x="19247" y="17515"/>
                      <a:pt x="19344" y="17380"/>
                    </a:cubicBezTo>
                    <a:lnTo>
                      <a:pt x="20175" y="16127"/>
                    </a:lnTo>
                    <a:cubicBezTo>
                      <a:pt x="20262" y="15986"/>
                      <a:pt x="20332" y="15861"/>
                      <a:pt x="20337" y="15856"/>
                    </a:cubicBezTo>
                    <a:cubicBezTo>
                      <a:pt x="20342" y="15850"/>
                      <a:pt x="20256" y="15743"/>
                      <a:pt x="20143" y="15624"/>
                    </a:cubicBezTo>
                    <a:lnTo>
                      <a:pt x="19570" y="14989"/>
                    </a:lnTo>
                    <a:cubicBezTo>
                      <a:pt x="19462" y="14869"/>
                      <a:pt x="19419" y="14642"/>
                      <a:pt x="19479" y="14491"/>
                    </a:cubicBezTo>
                    <a:lnTo>
                      <a:pt x="19862" y="13390"/>
                    </a:lnTo>
                    <a:cubicBezTo>
                      <a:pt x="19910" y="13233"/>
                      <a:pt x="20082" y="13088"/>
                      <a:pt x="20244" y="13072"/>
                    </a:cubicBezTo>
                    <a:lnTo>
                      <a:pt x="21081" y="12978"/>
                    </a:lnTo>
                    <a:cubicBezTo>
                      <a:pt x="21243" y="12962"/>
                      <a:pt x="21379" y="12940"/>
                      <a:pt x="21384" y="12929"/>
                    </a:cubicBezTo>
                    <a:cubicBezTo>
                      <a:pt x="21384" y="12918"/>
                      <a:pt x="21404" y="12784"/>
                      <a:pt x="21431" y="12616"/>
                    </a:cubicBezTo>
                    <a:lnTo>
                      <a:pt x="21583" y="11072"/>
                    </a:lnTo>
                    <a:cubicBezTo>
                      <a:pt x="21594" y="10909"/>
                      <a:pt x="21600" y="10767"/>
                      <a:pt x="21600" y="10757"/>
                    </a:cubicBezTo>
                    <a:cubicBezTo>
                      <a:pt x="21584" y="10757"/>
                      <a:pt x="21460" y="10702"/>
                      <a:pt x="21303" y="10648"/>
                    </a:cubicBezTo>
                    <a:lnTo>
                      <a:pt x="20477" y="10345"/>
                    </a:lnTo>
                    <a:cubicBezTo>
                      <a:pt x="20321" y="10291"/>
                      <a:pt x="20180" y="10106"/>
                      <a:pt x="20163" y="9944"/>
                    </a:cubicBezTo>
                    <a:lnTo>
                      <a:pt x="20013" y="8914"/>
                    </a:lnTo>
                    <a:cubicBezTo>
                      <a:pt x="19981" y="8752"/>
                      <a:pt x="20067" y="8546"/>
                      <a:pt x="20202" y="8454"/>
                    </a:cubicBezTo>
                    <a:lnTo>
                      <a:pt x="20926" y="7966"/>
                    </a:lnTo>
                    <a:cubicBezTo>
                      <a:pt x="21060" y="7874"/>
                      <a:pt x="21174" y="7792"/>
                      <a:pt x="21168" y="7781"/>
                    </a:cubicBezTo>
                    <a:cubicBezTo>
                      <a:pt x="21168" y="7770"/>
                      <a:pt x="21119" y="7640"/>
                      <a:pt x="21065" y="7483"/>
                    </a:cubicBezTo>
                    <a:lnTo>
                      <a:pt x="20472" y="6000"/>
                    </a:lnTo>
                    <a:cubicBezTo>
                      <a:pt x="20402" y="5848"/>
                      <a:pt x="20342" y="5723"/>
                      <a:pt x="20337" y="5712"/>
                    </a:cubicBezTo>
                    <a:cubicBezTo>
                      <a:pt x="20332" y="5701"/>
                      <a:pt x="20197" y="5717"/>
                      <a:pt x="20035" y="5739"/>
                    </a:cubicBezTo>
                    <a:lnTo>
                      <a:pt x="19133" y="5858"/>
                    </a:lnTo>
                    <a:cubicBezTo>
                      <a:pt x="18971" y="5879"/>
                      <a:pt x="18761" y="5788"/>
                      <a:pt x="18674" y="5648"/>
                    </a:cubicBezTo>
                    <a:lnTo>
                      <a:pt x="18135" y="4899"/>
                    </a:lnTo>
                    <a:cubicBezTo>
                      <a:pt x="18032" y="4769"/>
                      <a:pt x="18017" y="4548"/>
                      <a:pt x="18093" y="4401"/>
                    </a:cubicBezTo>
                    <a:lnTo>
                      <a:pt x="18518" y="3609"/>
                    </a:lnTo>
                    <a:cubicBezTo>
                      <a:pt x="18593" y="3462"/>
                      <a:pt x="18653" y="3338"/>
                      <a:pt x="18647" y="3333"/>
                    </a:cubicBezTo>
                    <a:cubicBezTo>
                      <a:pt x="18642" y="3327"/>
                      <a:pt x="18540" y="3230"/>
                      <a:pt x="18422" y="3116"/>
                    </a:cubicBezTo>
                    <a:lnTo>
                      <a:pt x="17186" y="2044"/>
                    </a:lnTo>
                    <a:cubicBezTo>
                      <a:pt x="17056" y="1941"/>
                      <a:pt x="16943" y="1853"/>
                      <a:pt x="16938" y="1848"/>
                    </a:cubicBezTo>
                    <a:cubicBezTo>
                      <a:pt x="16932" y="1842"/>
                      <a:pt x="16813" y="1918"/>
                      <a:pt x="16683" y="2010"/>
                    </a:cubicBezTo>
                    <a:lnTo>
                      <a:pt x="15934" y="2547"/>
                    </a:lnTo>
                    <a:cubicBezTo>
                      <a:pt x="15800" y="2644"/>
                      <a:pt x="15572" y="2655"/>
                      <a:pt x="15432" y="2574"/>
                    </a:cubicBezTo>
                    <a:lnTo>
                      <a:pt x="14682" y="2190"/>
                    </a:lnTo>
                    <a:cubicBezTo>
                      <a:pt x="14531" y="2119"/>
                      <a:pt x="14411" y="1929"/>
                      <a:pt x="14417" y="1761"/>
                    </a:cubicBezTo>
                    <a:lnTo>
                      <a:pt x="14429" y="840"/>
                    </a:lnTo>
                    <a:cubicBezTo>
                      <a:pt x="14429" y="677"/>
                      <a:pt x="14428" y="537"/>
                      <a:pt x="14417" y="537"/>
                    </a:cubicBezTo>
                    <a:cubicBezTo>
                      <a:pt x="14411" y="531"/>
                      <a:pt x="14272" y="494"/>
                      <a:pt x="14115" y="445"/>
                    </a:cubicBezTo>
                    <a:lnTo>
                      <a:pt x="12508" y="54"/>
                    </a:lnTo>
                    <a:cubicBezTo>
                      <a:pt x="12346" y="22"/>
                      <a:pt x="12205" y="0"/>
                      <a:pt x="12200" y="0"/>
                    </a:cubicBezTo>
                    <a:cubicBezTo>
                      <a:pt x="12189" y="0"/>
                      <a:pt x="12125" y="120"/>
                      <a:pt x="12049" y="266"/>
                    </a:cubicBezTo>
                    <a:lnTo>
                      <a:pt x="11628" y="1096"/>
                    </a:lnTo>
                    <a:cubicBezTo>
                      <a:pt x="11552" y="1242"/>
                      <a:pt x="11358" y="1355"/>
                      <a:pt x="11196" y="1350"/>
                    </a:cubicBezTo>
                    <a:lnTo>
                      <a:pt x="10387" y="1350"/>
                    </a:lnTo>
                    <a:cubicBezTo>
                      <a:pt x="10225" y="1355"/>
                      <a:pt x="10025" y="1242"/>
                      <a:pt x="9955" y="1096"/>
                    </a:cubicBezTo>
                    <a:lnTo>
                      <a:pt x="9534" y="266"/>
                    </a:lnTo>
                    <a:cubicBezTo>
                      <a:pt x="9458" y="120"/>
                      <a:pt x="9394" y="0"/>
                      <a:pt x="9384" y="0"/>
                    </a:cubicBezTo>
                    <a:close/>
                    <a:moveTo>
                      <a:pt x="10792" y="5820"/>
                    </a:moveTo>
                    <a:cubicBezTo>
                      <a:pt x="13533" y="5820"/>
                      <a:pt x="15761" y="8053"/>
                      <a:pt x="15761" y="10811"/>
                    </a:cubicBezTo>
                    <a:cubicBezTo>
                      <a:pt x="15761" y="13569"/>
                      <a:pt x="13533" y="15801"/>
                      <a:pt x="10792" y="15801"/>
                    </a:cubicBezTo>
                    <a:cubicBezTo>
                      <a:pt x="8051" y="15801"/>
                      <a:pt x="5822" y="13569"/>
                      <a:pt x="5822" y="10811"/>
                    </a:cubicBezTo>
                    <a:cubicBezTo>
                      <a:pt x="5822" y="8053"/>
                      <a:pt x="8045" y="5820"/>
                      <a:pt x="10792" y="5820"/>
                    </a:cubicBezTo>
                    <a:close/>
                    <a:moveTo>
                      <a:pt x="10792" y="7592"/>
                    </a:moveTo>
                    <a:cubicBezTo>
                      <a:pt x="9016" y="7592"/>
                      <a:pt x="7581" y="9033"/>
                      <a:pt x="7581" y="10816"/>
                    </a:cubicBezTo>
                    <a:cubicBezTo>
                      <a:pt x="7581" y="12593"/>
                      <a:pt x="9016" y="14040"/>
                      <a:pt x="10792" y="14040"/>
                    </a:cubicBezTo>
                    <a:cubicBezTo>
                      <a:pt x="12567" y="14040"/>
                      <a:pt x="14002" y="12599"/>
                      <a:pt x="14002" y="10816"/>
                    </a:cubicBezTo>
                    <a:cubicBezTo>
                      <a:pt x="14002" y="9033"/>
                      <a:pt x="12567" y="7592"/>
                      <a:pt x="10792" y="7592"/>
                    </a:cubicBezTo>
                    <a:close/>
                  </a:path>
                </a:pathLst>
              </a:custGeom>
              <a:solidFill>
                <a:srgbClr val="56CB96"/>
              </a:solidFill>
              <a:ln w="3175" cap="flat">
                <a:noFill/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155" tIns="45155" rIns="45155" bIns="45155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场景4.png" descr="场景4.png"/>
          <p:cNvPicPr>
            <a:picLocks noChangeAspect="1"/>
          </p:cNvPicPr>
          <p:nvPr/>
        </p:nvPicPr>
        <p:blipFill>
          <a:blip r:embed="rId3">
            <a:extLst/>
          </a:blip>
          <a:srcRect l="218" t="19815" r="29473" b="17615"/>
          <a:stretch>
            <a:fillRect/>
          </a:stretch>
        </p:blipFill>
        <p:spPr>
          <a:xfrm>
            <a:off x="-372544" y="-206574"/>
            <a:ext cx="28193102" cy="14129154"/>
          </a:xfrm>
          <a:prstGeom prst="rect">
            <a:avLst/>
          </a:prstGeom>
          <a:ln w="3175">
            <a:miter lim="400000"/>
          </a:ln>
        </p:spPr>
      </p:pic>
      <p:sp>
        <p:nvSpPr>
          <p:cNvPr id="256" name="小爱同学-智能语音控制"/>
          <p:cNvSpPr txBox="1"/>
          <p:nvPr/>
        </p:nvSpPr>
        <p:spPr>
          <a:xfrm>
            <a:off x="3096231" y="3547709"/>
            <a:ext cx="10080194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“</a:t>
            </a:r>
            <a:r>
              <a:rPr lang="en-US" dirty="0" err="1"/>
              <a:t>Xiaoai</a:t>
            </a:r>
            <a:r>
              <a:rPr lang="en-US" dirty="0"/>
              <a:t> </a:t>
            </a:r>
            <a:r>
              <a:rPr lang="en-US" dirty="0" err="1"/>
              <a:t>tongxue</a:t>
            </a:r>
            <a:r>
              <a:rPr lang="en-US" dirty="0"/>
              <a:t>” Smart voice control</a:t>
            </a:r>
            <a:endParaRPr dirty="0"/>
          </a:p>
        </p:txBody>
      </p:sp>
      <p:sp>
        <p:nvSpPr>
          <p:cNvPr id="257" name="单设备控制"/>
          <p:cNvSpPr/>
          <p:nvPr/>
        </p:nvSpPr>
        <p:spPr>
          <a:xfrm>
            <a:off x="8136328" y="5811039"/>
            <a:ext cx="4443624" cy="901701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3175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Device Control</a:t>
            </a:r>
            <a:endParaRPr dirty="0"/>
          </a:p>
        </p:txBody>
      </p:sp>
      <p:sp>
        <p:nvSpPr>
          <p:cNvPr id="258" name="设备状态查询"/>
          <p:cNvSpPr/>
          <p:nvPr/>
        </p:nvSpPr>
        <p:spPr>
          <a:xfrm>
            <a:off x="2392669" y="5811039"/>
            <a:ext cx="4443624" cy="901701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3175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Device Status Query</a:t>
            </a:r>
            <a:endParaRPr dirty="0"/>
          </a:p>
        </p:txBody>
      </p:sp>
      <p:sp>
        <p:nvSpPr>
          <p:cNvPr id="259" name="触发联动场景"/>
          <p:cNvSpPr/>
          <p:nvPr/>
        </p:nvSpPr>
        <p:spPr>
          <a:xfrm>
            <a:off x="2392669" y="7454891"/>
            <a:ext cx="4443624" cy="901701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3175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Trigger joint Scenarios</a:t>
            </a:r>
            <a:endParaRPr dirty="0"/>
          </a:p>
        </p:txBody>
      </p:sp>
      <p:sp>
        <p:nvSpPr>
          <p:cNvPr id="260" name="持续迭代更新"/>
          <p:cNvSpPr/>
          <p:nvPr/>
        </p:nvSpPr>
        <p:spPr>
          <a:xfrm>
            <a:off x="8136328" y="7454891"/>
            <a:ext cx="4443624" cy="901701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3175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Continuous Update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Video"/>
          <p:cNvSpPr txBox="1"/>
          <p:nvPr/>
        </p:nvSpPr>
        <p:spPr>
          <a:xfrm>
            <a:off x="9557933" y="5591762"/>
            <a:ext cx="5268134" cy="25324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spAutoFit/>
          </a:bodyPr>
          <a:lstStyle>
            <a:lvl1pPr defTabSz="764351">
              <a:defRPr sz="1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Video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小爱同学-语音.mov" descr="小爱同学-语音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284899" y="-160256"/>
            <a:ext cx="24953798" cy="140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20001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E950FD7806B92897FBBBD6260C8D2357.png" descr="E950FD7806B92897FBBBD6260C8D2357.png"/>
          <p:cNvPicPr>
            <a:picLocks noChangeAspect="1"/>
          </p:cNvPicPr>
          <p:nvPr/>
        </p:nvPicPr>
        <p:blipFill>
          <a:blip r:embed="rId3">
            <a:extLst/>
          </a:blip>
          <a:srcRect l="45098" t="66873" r="16292" b="20798"/>
          <a:stretch>
            <a:fillRect/>
          </a:stretch>
        </p:blipFill>
        <p:spPr>
          <a:xfrm>
            <a:off x="11795665" y="8596095"/>
            <a:ext cx="8716837" cy="1565669"/>
          </a:xfrm>
          <a:prstGeom prst="rect">
            <a:avLst/>
          </a:prstGeom>
          <a:ln w="3175">
            <a:miter lim="400000"/>
          </a:ln>
        </p:spPr>
      </p:pic>
      <p:pic>
        <p:nvPicPr>
          <p:cNvPr id="267" name="E950FD7806B92897FBBBD6260C8D2357.png" descr="E950FD7806B92897FBBBD6260C8D2357.png"/>
          <p:cNvPicPr>
            <a:picLocks noChangeAspect="1"/>
          </p:cNvPicPr>
          <p:nvPr/>
        </p:nvPicPr>
        <p:blipFill>
          <a:blip r:embed="rId3">
            <a:extLst/>
          </a:blip>
          <a:srcRect l="45098" t="66873" r="16292" b="20798"/>
          <a:stretch>
            <a:fillRect/>
          </a:stretch>
        </p:blipFill>
        <p:spPr>
          <a:xfrm>
            <a:off x="2671215" y="8338733"/>
            <a:ext cx="7765035" cy="1394711"/>
          </a:xfrm>
          <a:prstGeom prst="rect">
            <a:avLst/>
          </a:prstGeom>
          <a:ln w="3175">
            <a:miter lim="400000"/>
          </a:ln>
        </p:spPr>
      </p:pic>
      <p:pic>
        <p:nvPicPr>
          <p:cNvPr id="268" name="E950FD7806B92897FBBBD6260C8D2357.png" descr="E950FD7806B92897FBBBD6260C8D2357.png"/>
          <p:cNvPicPr>
            <a:picLocks noChangeAspect="1"/>
          </p:cNvPicPr>
          <p:nvPr/>
        </p:nvPicPr>
        <p:blipFill>
          <a:blip r:embed="rId3">
            <a:extLst/>
          </a:blip>
          <a:srcRect l="45098" t="66873" r="16292" b="20798"/>
          <a:stretch>
            <a:fillRect/>
          </a:stretch>
        </p:blipFill>
        <p:spPr>
          <a:xfrm>
            <a:off x="2954135" y="4617425"/>
            <a:ext cx="8579965" cy="1541084"/>
          </a:xfrm>
          <a:prstGeom prst="rect">
            <a:avLst/>
          </a:prstGeom>
          <a:ln w="3175">
            <a:miter lim="400000"/>
          </a:ln>
        </p:spPr>
      </p:pic>
      <p:pic>
        <p:nvPicPr>
          <p:cNvPr id="269" name="E950FD7806B92897FBBBD6260C8D2357.png" descr="E950FD7806B92897FBBBD6260C8D2357.png"/>
          <p:cNvPicPr>
            <a:picLocks noChangeAspect="1"/>
          </p:cNvPicPr>
          <p:nvPr/>
        </p:nvPicPr>
        <p:blipFill>
          <a:blip r:embed="rId3">
            <a:extLst/>
          </a:blip>
          <a:srcRect l="45098" t="66873" r="16292" b="20798"/>
          <a:stretch>
            <a:fillRect/>
          </a:stretch>
        </p:blipFill>
        <p:spPr>
          <a:xfrm>
            <a:off x="14347785" y="4710691"/>
            <a:ext cx="7541343" cy="1354533"/>
          </a:xfrm>
          <a:prstGeom prst="rect">
            <a:avLst/>
          </a:prstGeom>
          <a:ln w="3175">
            <a:miter lim="400000"/>
          </a:ln>
        </p:spPr>
      </p:pic>
      <p:pic>
        <p:nvPicPr>
          <p:cNvPr id="270" name="E950FD7806B92897FBBBD6260C8D2357.png" descr="E950FD7806B92897FBBBD6260C8D2357.png"/>
          <p:cNvPicPr>
            <a:picLocks noChangeAspect="1"/>
          </p:cNvPicPr>
          <p:nvPr/>
        </p:nvPicPr>
        <p:blipFill>
          <a:blip r:embed="rId3">
            <a:extLst/>
          </a:blip>
          <a:srcRect l="45098" t="66873" r="16292" b="20798"/>
          <a:stretch>
            <a:fillRect/>
          </a:stretch>
        </p:blipFill>
        <p:spPr>
          <a:xfrm>
            <a:off x="16899668" y="7225960"/>
            <a:ext cx="6299926" cy="1131557"/>
          </a:xfrm>
          <a:prstGeom prst="rect">
            <a:avLst/>
          </a:prstGeom>
          <a:ln w="3175">
            <a:miter lim="400000"/>
          </a:ln>
        </p:spPr>
      </p:pic>
      <p:sp>
        <p:nvSpPr>
          <p:cNvPr id="271" name="小爱同学，晚安（打开睡眠模式）"/>
          <p:cNvSpPr txBox="1"/>
          <p:nvPr/>
        </p:nvSpPr>
        <p:spPr>
          <a:xfrm>
            <a:off x="3118570" y="5054906"/>
            <a:ext cx="8251189" cy="5644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6145" tIns="66145" rIns="66145" bIns="66145" anchor="ctr">
            <a:spAutoFit/>
          </a:bodyPr>
          <a:lstStyle>
            <a:lvl1pPr defTabSz="760677"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2800" b="1" dirty="0" err="1"/>
              <a:t>Xiaoaitongxue</a:t>
            </a:r>
            <a:r>
              <a:rPr sz="2800" dirty="0" err="1"/>
              <a:t>，</a:t>
            </a:r>
            <a:r>
              <a:rPr lang="en-US" sz="2800" dirty="0" err="1"/>
              <a:t>good</a:t>
            </a:r>
            <a:r>
              <a:rPr lang="en-US" sz="2800" dirty="0"/>
              <a:t> </a:t>
            </a:r>
            <a:r>
              <a:rPr lang="en-US" sz="2800" dirty="0" err="1"/>
              <a:t>night</a:t>
            </a:r>
            <a:r>
              <a:rPr sz="2800" dirty="0" err="1"/>
              <a:t>（</a:t>
            </a:r>
            <a:r>
              <a:rPr lang="en-US" sz="2800" dirty="0" err="1"/>
              <a:t>trigger</a:t>
            </a:r>
            <a:r>
              <a:rPr lang="en-US" sz="2800" dirty="0"/>
              <a:t> night mode</a:t>
            </a:r>
            <a:r>
              <a:rPr sz="2800" dirty="0"/>
              <a:t>）</a:t>
            </a:r>
          </a:p>
        </p:txBody>
      </p:sp>
      <p:sp>
        <p:nvSpPr>
          <p:cNvPr id="272" name="小爱同学，打开卧室的灯"/>
          <p:cNvSpPr txBox="1"/>
          <p:nvPr/>
        </p:nvSpPr>
        <p:spPr>
          <a:xfrm>
            <a:off x="14413978" y="5036687"/>
            <a:ext cx="7290990" cy="5644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6145" tIns="66145" rIns="66145" bIns="66145" anchor="ctr">
            <a:spAutoFit/>
          </a:bodyPr>
          <a:lstStyle>
            <a:lvl1pPr defTabSz="760677"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2800" b="1" dirty="0" err="1"/>
              <a:t>xiaoaitongxue</a:t>
            </a:r>
            <a:r>
              <a:rPr sz="2800" dirty="0" err="1"/>
              <a:t>，</a:t>
            </a:r>
            <a:r>
              <a:rPr lang="en-US" sz="2800" dirty="0" err="1"/>
              <a:t>switch</a:t>
            </a:r>
            <a:r>
              <a:rPr lang="en-US" sz="2800" dirty="0"/>
              <a:t> on the bedroom light</a:t>
            </a:r>
            <a:endParaRPr sz="2800" dirty="0"/>
          </a:p>
        </p:txBody>
      </p:sp>
      <p:sp>
        <p:nvSpPr>
          <p:cNvPr id="273" name="小爱同学，把空调调到25℃"/>
          <p:cNvSpPr txBox="1"/>
          <p:nvPr/>
        </p:nvSpPr>
        <p:spPr>
          <a:xfrm>
            <a:off x="2661292" y="8723031"/>
            <a:ext cx="7784714" cy="6260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6145" tIns="66145" rIns="66145" bIns="66145" anchor="ctr">
            <a:spAutoFit/>
          </a:bodyPr>
          <a:lstStyle>
            <a:lvl1pPr defTabSz="760677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3200" dirty="0" err="1"/>
              <a:t>Xiaoaitongxue</a:t>
            </a:r>
            <a:r>
              <a:rPr lang="en-US" sz="3200" dirty="0"/>
              <a:t>, turn air conditioner to </a:t>
            </a:r>
            <a:r>
              <a:rPr sz="3200" dirty="0"/>
              <a:t>25℃</a:t>
            </a:r>
          </a:p>
        </p:txBody>
      </p:sp>
      <p:sp>
        <p:nvSpPr>
          <p:cNvPr id="274" name="小爱同学，婴儿房现在温度多少？"/>
          <p:cNvSpPr txBox="1"/>
          <p:nvPr/>
        </p:nvSpPr>
        <p:spPr>
          <a:xfrm>
            <a:off x="11756851" y="9019754"/>
            <a:ext cx="8794607" cy="7183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6145" tIns="66145" rIns="66145" bIns="66145" anchor="ctr">
            <a:spAutoFit/>
          </a:bodyPr>
          <a:lstStyle>
            <a:lvl1pPr defTabSz="760677"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dirty="0" err="1"/>
              <a:t>Xiaoaitongxue</a:t>
            </a:r>
            <a:r>
              <a:rPr lang="en-US" altLang="zh-CN" dirty="0"/>
              <a:t>, what is the </a:t>
            </a:r>
            <a:r>
              <a:rPr lang="en-US" altLang="zh-CN" dirty="0" err="1"/>
              <a:t>temperture</a:t>
            </a:r>
            <a:r>
              <a:rPr dirty="0"/>
              <a:t>？</a:t>
            </a:r>
          </a:p>
        </p:txBody>
      </p:sp>
      <p:sp>
        <p:nvSpPr>
          <p:cNvPr id="275" name="小爱同学，派扫地机器人出来扫地"/>
          <p:cNvSpPr txBox="1"/>
          <p:nvPr/>
        </p:nvSpPr>
        <p:spPr>
          <a:xfrm>
            <a:off x="16891491" y="7540248"/>
            <a:ext cx="6316365" cy="5029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6145" tIns="66145" rIns="66145" bIns="66145" anchor="ctr">
            <a:spAutoFit/>
          </a:bodyPr>
          <a:lstStyle>
            <a:lvl1pPr defTabSz="760677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 err="1"/>
              <a:t>Xiaoaitongxue</a:t>
            </a:r>
            <a:r>
              <a:rPr lang="en-US" dirty="0"/>
              <a:t>, get </a:t>
            </a:r>
            <a:r>
              <a:rPr lang="en-US" dirty="0" err="1"/>
              <a:t>Cleanning</a:t>
            </a:r>
            <a:r>
              <a:rPr lang="en-US" dirty="0"/>
              <a:t> Robot on work </a:t>
            </a:r>
            <a:endParaRPr dirty="0"/>
          </a:p>
        </p:txBody>
      </p:sp>
      <p:grpSp>
        <p:nvGrpSpPr>
          <p:cNvPr id="278" name="成组"/>
          <p:cNvGrpSpPr/>
          <p:nvPr/>
        </p:nvGrpSpPr>
        <p:grpSpPr>
          <a:xfrm>
            <a:off x="7691504" y="6550880"/>
            <a:ext cx="8350575" cy="1395466"/>
            <a:chOff x="-46144" y="109247"/>
            <a:chExt cx="8350574" cy="1395464"/>
          </a:xfrm>
        </p:grpSpPr>
        <p:sp>
          <p:nvSpPr>
            <p:cNvPr id="276" name="“小爱同学，     ”"/>
            <p:cNvSpPr txBox="1"/>
            <p:nvPr/>
          </p:nvSpPr>
          <p:spPr>
            <a:xfrm>
              <a:off x="-46144" y="109247"/>
              <a:ext cx="8350574" cy="139546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6145" tIns="66145" rIns="66145" bIns="66145" numCol="1" anchor="ctr">
              <a:spAutoFit/>
            </a:bodyPr>
            <a:lstStyle>
              <a:lvl1pPr defTabSz="760677">
                <a:defRPr sz="8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“</a:t>
              </a:r>
              <a:r>
                <a:rPr lang="en-US" sz="5400" dirty="0" err="1"/>
                <a:t>xiaoaitongxue</a:t>
              </a:r>
              <a:r>
                <a:rPr dirty="0"/>
                <a:t>，     ”</a:t>
              </a:r>
            </a:p>
          </p:txBody>
        </p:sp>
        <p:sp>
          <p:nvSpPr>
            <p:cNvPr id="277" name="线条"/>
            <p:cNvSpPr/>
            <p:nvPr/>
          </p:nvSpPr>
          <p:spPr>
            <a:xfrm>
              <a:off x="5825844" y="1232763"/>
              <a:ext cx="1529715" cy="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423333">
                <a:defRPr sz="11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279" name="一句话的事儿"/>
          <p:cNvSpPr txBox="1">
            <a:spLocks noGrp="1"/>
          </p:cNvSpPr>
          <p:nvPr>
            <p:ph type="title" idx="4294967295"/>
          </p:nvPr>
        </p:nvSpPr>
        <p:spPr>
          <a:xfrm>
            <a:off x="3742532" y="1709522"/>
            <a:ext cx="16898937" cy="2032001"/>
          </a:xfrm>
          <a:prstGeom prst="rect">
            <a:avLst/>
          </a:prstGeom>
        </p:spPr>
        <p:txBody>
          <a:bodyPr lIns="45155" tIns="45155" rIns="45155" bIns="45155"/>
          <a:lstStyle>
            <a:lvl1pPr defTabSz="764351">
              <a:defRPr sz="76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One Word, Done!</a:t>
            </a:r>
            <a:endParaRPr dirty="0"/>
          </a:p>
        </p:txBody>
      </p:sp>
      <p:pic>
        <p:nvPicPr>
          <p:cNvPr id="280" name="E950FD7806B92897FBBBD6260C8D2357.png" descr="E950FD7806B92897FBBBD6260C8D2357.png"/>
          <p:cNvPicPr>
            <a:picLocks noChangeAspect="1"/>
          </p:cNvPicPr>
          <p:nvPr/>
        </p:nvPicPr>
        <p:blipFill>
          <a:blip r:embed="rId3">
            <a:extLst/>
          </a:blip>
          <a:srcRect l="45098" t="66873" r="16292" b="20798"/>
          <a:stretch>
            <a:fillRect/>
          </a:stretch>
        </p:blipFill>
        <p:spPr>
          <a:xfrm>
            <a:off x="1163789" y="6497616"/>
            <a:ext cx="6299926" cy="1131557"/>
          </a:xfrm>
          <a:prstGeom prst="rect">
            <a:avLst/>
          </a:prstGeom>
          <a:ln w="3175">
            <a:miter lim="400000"/>
          </a:ln>
        </p:spPr>
      </p:pic>
      <p:sp>
        <p:nvSpPr>
          <p:cNvPr id="281" name="小爱同学，室内的空气质量怎么样"/>
          <p:cNvSpPr txBox="1"/>
          <p:nvPr/>
        </p:nvSpPr>
        <p:spPr>
          <a:xfrm>
            <a:off x="1104317" y="6811905"/>
            <a:ext cx="6418957" cy="5029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6145" tIns="66145" rIns="66145" bIns="66145" anchor="ctr">
            <a:spAutoFit/>
          </a:bodyPr>
          <a:lstStyle>
            <a:lvl1pPr defTabSz="760677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 err="1"/>
              <a:t>xiaoaitongxue</a:t>
            </a:r>
            <a:r>
              <a:rPr dirty="0" err="1"/>
              <a:t>，</a:t>
            </a:r>
            <a:r>
              <a:rPr lang="en-US" dirty="0" err="1"/>
              <a:t>what</a:t>
            </a:r>
            <a:r>
              <a:rPr lang="en-US" dirty="0"/>
              <a:t> is air condition at home?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与小米设备互通后，共享与小米IoT设备的智能联动体验。"/>
          <p:cNvSpPr txBox="1"/>
          <p:nvPr/>
        </p:nvSpPr>
        <p:spPr>
          <a:xfrm>
            <a:off x="3218195" y="3222671"/>
            <a:ext cx="17947637" cy="7608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spAutoFit/>
          </a:bodyPr>
          <a:lstStyle>
            <a:lvl1pPr defTabSz="457200">
              <a:lnSpc>
                <a:spcPct val="117999"/>
              </a:lnSpc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/>
              <a:t>After connecting to xiaomi </a:t>
            </a:r>
            <a:r>
              <a:rPr lang="en-US" dirty="0" err="1"/>
              <a:t>devices</a:t>
            </a:r>
            <a:r>
              <a:rPr dirty="0" err="1"/>
              <a:t>，</a:t>
            </a:r>
            <a:r>
              <a:rPr lang="en-US" dirty="0" err="1"/>
              <a:t>share</a:t>
            </a:r>
            <a:r>
              <a:rPr lang="en-US" dirty="0"/>
              <a:t> the joint scenes with xiaomi devices</a:t>
            </a:r>
            <a:endParaRPr dirty="0"/>
          </a:p>
        </p:txBody>
      </p:sp>
      <p:sp>
        <p:nvSpPr>
          <p:cNvPr id="284" name="小米IoT平台 - 智能场景"/>
          <p:cNvSpPr txBox="1"/>
          <p:nvPr/>
        </p:nvSpPr>
        <p:spPr>
          <a:xfrm>
            <a:off x="7151667" y="1585097"/>
            <a:ext cx="10080666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 err="1"/>
              <a:t>M</a:t>
            </a:r>
            <a:r>
              <a:rPr dirty="0" err="1"/>
              <a:t>IoT</a:t>
            </a:r>
            <a:r>
              <a:rPr dirty="0"/>
              <a:t> </a:t>
            </a:r>
            <a:r>
              <a:rPr lang="en-US" altLang="zh-CN" dirty="0"/>
              <a:t>–</a:t>
            </a:r>
            <a:r>
              <a:rPr dirty="0"/>
              <a:t> </a:t>
            </a:r>
            <a:r>
              <a:rPr lang="en-US" dirty="0"/>
              <a:t>Smart Scenes</a:t>
            </a:r>
            <a:endParaRPr dirty="0"/>
          </a:p>
        </p:txBody>
      </p:sp>
      <p:grpSp>
        <p:nvGrpSpPr>
          <p:cNvPr id="289" name="成组"/>
          <p:cNvGrpSpPr/>
          <p:nvPr/>
        </p:nvGrpSpPr>
        <p:grpSpPr>
          <a:xfrm>
            <a:off x="5170526" y="4679391"/>
            <a:ext cx="3343813" cy="7685080"/>
            <a:chOff x="-377053" y="0"/>
            <a:chExt cx="3343812" cy="7685078"/>
          </a:xfrm>
        </p:grpSpPr>
        <p:sp>
          <p:nvSpPr>
            <p:cNvPr id="285" name="自定义设备联动"/>
            <p:cNvSpPr txBox="1"/>
            <p:nvPr/>
          </p:nvSpPr>
          <p:spPr>
            <a:xfrm>
              <a:off x="-377053" y="6631466"/>
              <a:ext cx="3343812" cy="10536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7037" tIns="47037" rIns="47037" bIns="47037" numCol="1" anchor="ctr">
              <a:normAutofit/>
            </a:bodyPr>
            <a:lstStyle>
              <a:lvl1pPr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Self-defined joint</a:t>
              </a:r>
              <a:r>
                <a:rPr lang="en-US" altLang="zh-CN" dirty="0"/>
                <a:t> operation</a:t>
              </a:r>
            </a:p>
            <a:p>
              <a:r>
                <a:rPr lang="en-US" altLang="zh-CN" dirty="0"/>
                <a:t>of </a:t>
              </a:r>
              <a:r>
                <a:rPr lang="en-US" dirty="0"/>
                <a:t>devices</a:t>
              </a:r>
              <a:r>
                <a:rPr lang="en-US" altLang="zh-CN" dirty="0"/>
                <a:t> </a:t>
              </a:r>
            </a:p>
            <a:p>
              <a:endParaRPr dirty="0"/>
            </a:p>
          </p:txBody>
        </p:sp>
        <p:grpSp>
          <p:nvGrpSpPr>
            <p:cNvPr id="288" name="成组"/>
            <p:cNvGrpSpPr/>
            <p:nvPr/>
          </p:nvGrpSpPr>
          <p:grpSpPr>
            <a:xfrm>
              <a:off x="0" y="0"/>
              <a:ext cx="2966758" cy="6096686"/>
              <a:chOff x="0" y="0"/>
              <a:chExt cx="2966757" cy="6096685"/>
            </a:xfrm>
          </p:grpSpPr>
          <p:pic>
            <p:nvPicPr>
              <p:cNvPr id="286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3791" y="534779"/>
                <a:ext cx="2773775" cy="493115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87" name="成组" descr="成组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966758" cy="609668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grpSp>
        <p:nvGrpSpPr>
          <p:cNvPr id="294" name="成组"/>
          <p:cNvGrpSpPr/>
          <p:nvPr/>
        </p:nvGrpSpPr>
        <p:grpSpPr>
          <a:xfrm>
            <a:off x="10708621" y="4679392"/>
            <a:ext cx="2966758" cy="7025373"/>
            <a:chOff x="0" y="0"/>
            <a:chExt cx="2966757" cy="7025372"/>
          </a:xfrm>
        </p:grpSpPr>
        <p:sp>
          <p:nvSpPr>
            <p:cNvPr id="290" name="多维度生活场景"/>
            <p:cNvSpPr txBox="1"/>
            <p:nvPr/>
          </p:nvSpPr>
          <p:spPr>
            <a:xfrm>
              <a:off x="96491" y="6397898"/>
              <a:ext cx="2773775" cy="6274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7037" tIns="47037" rIns="47037" bIns="47037" numCol="1" anchor="ctr">
              <a:normAutofit/>
            </a:bodyPr>
            <a:lstStyle>
              <a:lvl1pPr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Multi-dimension life Scenes</a:t>
              </a:r>
              <a:endParaRPr dirty="0"/>
            </a:p>
          </p:txBody>
        </p:sp>
        <p:grpSp>
          <p:nvGrpSpPr>
            <p:cNvPr id="293" name="成组"/>
            <p:cNvGrpSpPr/>
            <p:nvPr/>
          </p:nvGrpSpPr>
          <p:grpSpPr>
            <a:xfrm>
              <a:off x="0" y="0"/>
              <a:ext cx="2966758" cy="6096686"/>
              <a:chOff x="0" y="0"/>
              <a:chExt cx="2966757" cy="6096685"/>
            </a:xfrm>
          </p:grpSpPr>
          <p:pic>
            <p:nvPicPr>
              <p:cNvPr id="291" name="图像" descr="图像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491" y="534779"/>
                <a:ext cx="2773775" cy="493115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92" name="成组" descr="成组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966758" cy="609668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grpSp>
        <p:nvGrpSpPr>
          <p:cNvPr id="299" name="成组"/>
          <p:cNvGrpSpPr/>
          <p:nvPr/>
        </p:nvGrpSpPr>
        <p:grpSpPr>
          <a:xfrm>
            <a:off x="15869663" y="4679392"/>
            <a:ext cx="3063250" cy="7158715"/>
            <a:chOff x="0" y="0"/>
            <a:chExt cx="3063249" cy="7158714"/>
          </a:xfrm>
        </p:grpSpPr>
        <p:sp>
          <p:nvSpPr>
            <p:cNvPr id="295" name="个性化智能推荐"/>
            <p:cNvSpPr txBox="1"/>
            <p:nvPr/>
          </p:nvSpPr>
          <p:spPr>
            <a:xfrm>
              <a:off x="96490" y="6397898"/>
              <a:ext cx="2966759" cy="76081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7037" tIns="47037" rIns="47037" bIns="47037" numCol="1" anchor="ctr">
              <a:normAutofit fontScale="85000" lnSpcReduction="20000"/>
            </a:bodyPr>
            <a:lstStyle>
              <a:lvl1pPr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 err="1"/>
                <a:t>Personallized</a:t>
              </a:r>
              <a:r>
                <a:rPr lang="en-US" dirty="0"/>
                <a:t> smart </a:t>
              </a:r>
            </a:p>
            <a:p>
              <a:r>
                <a:rPr lang="en-US" dirty="0"/>
                <a:t>recommendation</a:t>
              </a:r>
              <a:endParaRPr dirty="0"/>
            </a:p>
          </p:txBody>
        </p:sp>
        <p:grpSp>
          <p:nvGrpSpPr>
            <p:cNvPr id="298" name="成组"/>
            <p:cNvGrpSpPr/>
            <p:nvPr/>
          </p:nvGrpSpPr>
          <p:grpSpPr>
            <a:xfrm>
              <a:off x="0" y="0"/>
              <a:ext cx="2966758" cy="6096686"/>
              <a:chOff x="0" y="0"/>
              <a:chExt cx="2966757" cy="6096685"/>
            </a:xfrm>
          </p:grpSpPr>
          <p:pic>
            <p:nvPicPr>
              <p:cNvPr id="296" name="图像" descr="图像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6491" y="534779"/>
                <a:ext cx="2773775" cy="493115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97" name="成组" descr="成组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966758" cy="609668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矩形"/>
          <p:cNvSpPr/>
          <p:nvPr/>
        </p:nvSpPr>
        <p:spPr>
          <a:xfrm>
            <a:off x="8221667" y="5310851"/>
            <a:ext cx="3229355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04" name="矩形"/>
          <p:cNvSpPr/>
          <p:nvPr/>
        </p:nvSpPr>
        <p:spPr>
          <a:xfrm>
            <a:off x="12889781" y="5310851"/>
            <a:ext cx="3229355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05" name="矩形"/>
          <p:cNvSpPr/>
          <p:nvPr/>
        </p:nvSpPr>
        <p:spPr>
          <a:xfrm>
            <a:off x="17619606" y="5310851"/>
            <a:ext cx="3229355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06" name="矩形"/>
          <p:cNvSpPr/>
          <p:nvPr/>
        </p:nvSpPr>
        <p:spPr>
          <a:xfrm>
            <a:off x="3535037" y="7264518"/>
            <a:ext cx="3229355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07" name="矩形"/>
          <p:cNvSpPr/>
          <p:nvPr/>
        </p:nvSpPr>
        <p:spPr>
          <a:xfrm>
            <a:off x="8221666" y="7264518"/>
            <a:ext cx="3229355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08" name="矩形"/>
          <p:cNvSpPr/>
          <p:nvPr/>
        </p:nvSpPr>
        <p:spPr>
          <a:xfrm>
            <a:off x="12889782" y="7264518"/>
            <a:ext cx="3229356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09" name="矩形"/>
          <p:cNvSpPr/>
          <p:nvPr/>
        </p:nvSpPr>
        <p:spPr>
          <a:xfrm>
            <a:off x="17619608" y="7264518"/>
            <a:ext cx="3229355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10" name="矩形"/>
          <p:cNvSpPr/>
          <p:nvPr/>
        </p:nvSpPr>
        <p:spPr>
          <a:xfrm>
            <a:off x="3535037" y="8935924"/>
            <a:ext cx="3229355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11" name="矩形"/>
          <p:cNvSpPr/>
          <p:nvPr/>
        </p:nvSpPr>
        <p:spPr>
          <a:xfrm>
            <a:off x="8221666" y="8935924"/>
            <a:ext cx="3229355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12" name="矩形"/>
          <p:cNvSpPr/>
          <p:nvPr/>
        </p:nvSpPr>
        <p:spPr>
          <a:xfrm>
            <a:off x="12889782" y="8935924"/>
            <a:ext cx="3229356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13" name="矩形"/>
          <p:cNvSpPr/>
          <p:nvPr/>
        </p:nvSpPr>
        <p:spPr>
          <a:xfrm>
            <a:off x="17619608" y="8935924"/>
            <a:ext cx="3229355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14" name="矩形"/>
          <p:cNvSpPr/>
          <p:nvPr/>
        </p:nvSpPr>
        <p:spPr>
          <a:xfrm>
            <a:off x="3535037" y="5310851"/>
            <a:ext cx="3229355" cy="967246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15" name="丰富的触发条件"/>
          <p:cNvSpPr txBox="1"/>
          <p:nvPr/>
        </p:nvSpPr>
        <p:spPr>
          <a:xfrm>
            <a:off x="8760412" y="2312918"/>
            <a:ext cx="7203348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dirty="0"/>
              <a:t>Rich Trigger Conditions</a:t>
            </a:r>
            <a:endParaRPr dirty="0"/>
          </a:p>
        </p:txBody>
      </p:sp>
      <p:sp>
        <p:nvSpPr>
          <p:cNvPr id="316" name="人体传感器"/>
          <p:cNvSpPr txBox="1"/>
          <p:nvPr/>
        </p:nvSpPr>
        <p:spPr>
          <a:xfrm>
            <a:off x="3404135" y="5518045"/>
            <a:ext cx="3491162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Human body Sensor</a:t>
            </a:r>
            <a:endParaRPr dirty="0"/>
          </a:p>
        </p:txBody>
      </p:sp>
      <p:sp>
        <p:nvSpPr>
          <p:cNvPr id="317" name="温湿度计"/>
          <p:cNvSpPr txBox="1"/>
          <p:nvPr/>
        </p:nvSpPr>
        <p:spPr>
          <a:xfrm>
            <a:off x="8227021" y="7416465"/>
            <a:ext cx="3218651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Hygrothermograph</a:t>
            </a:r>
            <a:endParaRPr dirty="0"/>
          </a:p>
        </p:txBody>
      </p:sp>
      <p:sp>
        <p:nvSpPr>
          <p:cNvPr id="318" name="门锁"/>
          <p:cNvSpPr txBox="1"/>
          <p:nvPr/>
        </p:nvSpPr>
        <p:spPr>
          <a:xfrm>
            <a:off x="13632113" y="7471712"/>
            <a:ext cx="1806405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Door Lock</a:t>
            </a:r>
            <a:endParaRPr dirty="0"/>
          </a:p>
        </p:txBody>
      </p:sp>
      <p:sp>
        <p:nvSpPr>
          <p:cNvPr id="319" name="定时"/>
          <p:cNvSpPr txBox="1"/>
          <p:nvPr/>
        </p:nvSpPr>
        <p:spPr>
          <a:xfrm>
            <a:off x="18641263" y="5518045"/>
            <a:ext cx="1186043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Timing</a:t>
            </a:r>
            <a:endParaRPr dirty="0"/>
          </a:p>
        </p:txBody>
      </p:sp>
      <p:sp>
        <p:nvSpPr>
          <p:cNvPr id="320" name="无线开关"/>
          <p:cNvSpPr txBox="1"/>
          <p:nvPr/>
        </p:nvSpPr>
        <p:spPr>
          <a:xfrm>
            <a:off x="3808894" y="9143118"/>
            <a:ext cx="2681645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Wireless Switch</a:t>
            </a:r>
            <a:endParaRPr dirty="0"/>
          </a:p>
        </p:txBody>
      </p:sp>
      <p:sp>
        <p:nvSpPr>
          <p:cNvPr id="321" name="光敏"/>
          <p:cNvSpPr txBox="1"/>
          <p:nvPr/>
        </p:nvSpPr>
        <p:spPr>
          <a:xfrm>
            <a:off x="13421723" y="5518045"/>
            <a:ext cx="2165478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Light Sensor</a:t>
            </a:r>
            <a:endParaRPr dirty="0"/>
          </a:p>
        </p:txBody>
      </p:sp>
      <p:sp>
        <p:nvSpPr>
          <p:cNvPr id="322" name="语音唤起"/>
          <p:cNvSpPr txBox="1"/>
          <p:nvPr/>
        </p:nvSpPr>
        <p:spPr>
          <a:xfrm>
            <a:off x="8691090" y="5518045"/>
            <a:ext cx="2290513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Voice Arouse</a:t>
            </a:r>
            <a:endParaRPr dirty="0"/>
          </a:p>
        </p:txBody>
      </p:sp>
      <p:sp>
        <p:nvSpPr>
          <p:cNvPr id="323" name="煤气/烟雾/PM2.5"/>
          <p:cNvSpPr txBox="1"/>
          <p:nvPr/>
        </p:nvSpPr>
        <p:spPr>
          <a:xfrm>
            <a:off x="12990514" y="9143118"/>
            <a:ext cx="3027894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Gas</a:t>
            </a:r>
            <a:r>
              <a:rPr dirty="0"/>
              <a:t>/</a:t>
            </a:r>
            <a:r>
              <a:rPr lang="en-US" dirty="0"/>
              <a:t>Smog</a:t>
            </a:r>
            <a:r>
              <a:rPr dirty="0"/>
              <a:t>/PM2.5</a:t>
            </a:r>
          </a:p>
        </p:txBody>
      </p:sp>
      <p:sp>
        <p:nvSpPr>
          <p:cNvPr id="324" name="浸水传感器"/>
          <p:cNvSpPr txBox="1"/>
          <p:nvPr/>
        </p:nvSpPr>
        <p:spPr>
          <a:xfrm>
            <a:off x="8667047" y="9143118"/>
            <a:ext cx="2338602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Water Sensor</a:t>
            </a:r>
            <a:endParaRPr dirty="0"/>
          </a:p>
        </p:txBody>
      </p:sp>
      <p:sp>
        <p:nvSpPr>
          <p:cNvPr id="325" name="门磁"/>
          <p:cNvSpPr txBox="1"/>
          <p:nvPr/>
        </p:nvSpPr>
        <p:spPr>
          <a:xfrm>
            <a:off x="17966401" y="7471712"/>
            <a:ext cx="2535772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Door Magnetic</a:t>
            </a:r>
            <a:endParaRPr dirty="0"/>
          </a:p>
        </p:txBody>
      </p:sp>
      <p:sp>
        <p:nvSpPr>
          <p:cNvPr id="326" name="土壤"/>
          <p:cNvSpPr txBox="1"/>
          <p:nvPr/>
        </p:nvSpPr>
        <p:spPr>
          <a:xfrm>
            <a:off x="18890529" y="9143118"/>
            <a:ext cx="687509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Soil</a:t>
            </a:r>
            <a:endParaRPr dirty="0"/>
          </a:p>
        </p:txBody>
      </p:sp>
      <p:sp>
        <p:nvSpPr>
          <p:cNvPr id="327" name="GPS地理围栏"/>
          <p:cNvSpPr txBox="1"/>
          <p:nvPr/>
        </p:nvSpPr>
        <p:spPr>
          <a:xfrm>
            <a:off x="4141515" y="7471712"/>
            <a:ext cx="2016399" cy="55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dirty="0"/>
              <a:t>GPS</a:t>
            </a:r>
            <a:r>
              <a:rPr lang="en-US" altLang="zh-CN" dirty="0"/>
              <a:t> Range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充足的设备基础"/>
          <p:cNvSpPr txBox="1"/>
          <p:nvPr/>
        </p:nvSpPr>
        <p:spPr>
          <a:xfrm>
            <a:off x="8808361" y="1671937"/>
            <a:ext cx="6863175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Based on our Massive Devices</a:t>
            </a:r>
            <a:endParaRPr dirty="0"/>
          </a:p>
        </p:txBody>
      </p:sp>
      <p:sp>
        <p:nvSpPr>
          <p:cNvPr id="334" name="成组"/>
          <p:cNvSpPr/>
          <p:nvPr/>
        </p:nvSpPr>
        <p:spPr>
          <a:xfrm>
            <a:off x="17756433" y="11172888"/>
            <a:ext cx="1258586" cy="1258587"/>
          </a:xfrm>
          <a:prstGeom prst="roundRect">
            <a:avLst>
              <a:gd name="adj" fmla="val 24289"/>
            </a:avLst>
          </a:prstGeom>
          <a:solidFill>
            <a:srgbClr val="FFFFFF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47037" tIns="47037" rIns="47037" bIns="47037" anchor="ctr"/>
          <a:lstStyle/>
          <a:p>
            <a:pPr defTabSz="764351">
              <a:defRPr sz="2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37" name="成组"/>
          <p:cNvGrpSpPr/>
          <p:nvPr/>
        </p:nvGrpSpPr>
        <p:grpSpPr>
          <a:xfrm>
            <a:off x="21994083" y="8376522"/>
            <a:ext cx="1258587" cy="1258586"/>
            <a:chOff x="0" y="0"/>
            <a:chExt cx="1258585" cy="1258585"/>
          </a:xfrm>
        </p:grpSpPr>
        <p:sp>
          <p:nvSpPr>
            <p:cNvPr id="335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36" name="床头灯.png" descr="床头灯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4299" y="96021"/>
              <a:ext cx="1068265" cy="106826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40" name="成组"/>
          <p:cNvGrpSpPr/>
          <p:nvPr/>
        </p:nvGrpSpPr>
        <p:grpSpPr>
          <a:xfrm>
            <a:off x="21994083" y="5580155"/>
            <a:ext cx="1258587" cy="1258587"/>
            <a:chOff x="0" y="0"/>
            <a:chExt cx="1258585" cy="1258585"/>
          </a:xfrm>
        </p:grpSpPr>
        <p:sp>
          <p:nvSpPr>
            <p:cNvPr id="338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39" name="大方摄像机.png" descr="大方摄像机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4298" y="94300"/>
              <a:ext cx="1069987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43" name="成组"/>
          <p:cNvGrpSpPr/>
          <p:nvPr/>
        </p:nvGrpSpPr>
        <p:grpSpPr>
          <a:xfrm>
            <a:off x="21994083" y="11172888"/>
            <a:ext cx="1258587" cy="1258587"/>
            <a:chOff x="0" y="0"/>
            <a:chExt cx="1258585" cy="1258585"/>
          </a:xfrm>
        </p:grpSpPr>
        <p:sp>
          <p:nvSpPr>
            <p:cNvPr id="341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42" name="灯带.png" descr="灯带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4298" y="94300"/>
              <a:ext cx="1069987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46" name="成组"/>
          <p:cNvGrpSpPr/>
          <p:nvPr/>
        </p:nvGrpSpPr>
        <p:grpSpPr>
          <a:xfrm>
            <a:off x="21994083" y="2783788"/>
            <a:ext cx="1258587" cy="1258587"/>
            <a:chOff x="0" y="0"/>
            <a:chExt cx="1258585" cy="1258585"/>
          </a:xfrm>
        </p:grpSpPr>
        <p:sp>
          <p:nvSpPr>
            <p:cNvPr id="344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45" name="电视盒子.png" descr="电视盒子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4298" y="94300"/>
              <a:ext cx="1069987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49" name="成组"/>
          <p:cNvGrpSpPr/>
          <p:nvPr/>
        </p:nvGrpSpPr>
        <p:grpSpPr>
          <a:xfrm>
            <a:off x="21994083" y="9774705"/>
            <a:ext cx="1258587" cy="1258587"/>
            <a:chOff x="0" y="0"/>
            <a:chExt cx="1258585" cy="1258585"/>
          </a:xfrm>
        </p:grpSpPr>
        <p:sp>
          <p:nvSpPr>
            <p:cNvPr id="347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48" name="电水壶.png" descr="电水壶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4299" y="94300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52" name="成组"/>
          <p:cNvGrpSpPr/>
          <p:nvPr/>
        </p:nvGrpSpPr>
        <p:grpSpPr>
          <a:xfrm>
            <a:off x="21994083" y="4181972"/>
            <a:ext cx="1258587" cy="1258586"/>
            <a:chOff x="0" y="0"/>
            <a:chExt cx="1258585" cy="1258585"/>
          </a:xfrm>
        </p:grpSpPr>
        <p:sp>
          <p:nvSpPr>
            <p:cNvPr id="350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51" name="定位电话.png" descr="定位电话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2578" y="94300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55" name="成组"/>
          <p:cNvGrpSpPr/>
          <p:nvPr/>
        </p:nvGrpSpPr>
        <p:grpSpPr>
          <a:xfrm>
            <a:off x="21994083" y="6978339"/>
            <a:ext cx="1258587" cy="1258586"/>
            <a:chOff x="0" y="0"/>
            <a:chExt cx="1258585" cy="1258585"/>
          </a:xfrm>
        </p:grpSpPr>
        <p:sp>
          <p:nvSpPr>
            <p:cNvPr id="353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54" name="多功能网关.png" descr="多功能网关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4298" y="94299"/>
              <a:ext cx="1069987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58" name="成组"/>
          <p:cNvGrpSpPr/>
          <p:nvPr/>
        </p:nvGrpSpPr>
        <p:grpSpPr>
          <a:xfrm>
            <a:off x="13518782" y="11172889"/>
            <a:ext cx="1258587" cy="1258586"/>
            <a:chOff x="0" y="0"/>
            <a:chExt cx="1258585" cy="1258585"/>
          </a:xfrm>
        </p:grpSpPr>
        <p:sp>
          <p:nvSpPr>
            <p:cNvPr id="356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57" name="花花草草检测仪.png" descr="花花草草检测仪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2578" y="94300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61" name="成组"/>
          <p:cNvGrpSpPr/>
          <p:nvPr/>
        </p:nvGrpSpPr>
        <p:grpSpPr>
          <a:xfrm>
            <a:off x="20581532" y="4181972"/>
            <a:ext cx="1258587" cy="1258586"/>
            <a:chOff x="0" y="0"/>
            <a:chExt cx="1258585" cy="1258585"/>
          </a:xfrm>
        </p:grpSpPr>
        <p:sp>
          <p:nvSpPr>
            <p:cNvPr id="359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60" name="花盆.png" descr="花盆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2578" y="121833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64" name="成组"/>
          <p:cNvGrpSpPr/>
          <p:nvPr/>
        </p:nvGrpSpPr>
        <p:grpSpPr>
          <a:xfrm>
            <a:off x="20581532" y="11172888"/>
            <a:ext cx="1258587" cy="1258587"/>
            <a:chOff x="0" y="0"/>
            <a:chExt cx="1258585" cy="1258585"/>
          </a:xfrm>
        </p:grpSpPr>
        <p:sp>
          <p:nvSpPr>
            <p:cNvPr id="362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63" name="即热饮水吧.png" descr="即热饮水吧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2578" y="94300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67" name="成组"/>
          <p:cNvGrpSpPr/>
          <p:nvPr/>
        </p:nvGrpSpPr>
        <p:grpSpPr>
          <a:xfrm>
            <a:off x="20581532" y="8376522"/>
            <a:ext cx="1258587" cy="1258586"/>
            <a:chOff x="0" y="0"/>
            <a:chExt cx="1258585" cy="1258585"/>
          </a:xfrm>
        </p:grpSpPr>
        <p:sp>
          <p:nvSpPr>
            <p:cNvPr id="365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66" name="加湿器.png" descr="加湿器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92578" y="96021"/>
              <a:ext cx="1069987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70" name="成组"/>
          <p:cNvGrpSpPr/>
          <p:nvPr/>
        </p:nvGrpSpPr>
        <p:grpSpPr>
          <a:xfrm>
            <a:off x="14931332" y="11172888"/>
            <a:ext cx="1258586" cy="1258587"/>
            <a:chOff x="0" y="0"/>
            <a:chExt cx="1258585" cy="1258585"/>
          </a:xfrm>
        </p:grpSpPr>
        <p:sp>
          <p:nvSpPr>
            <p:cNvPr id="368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69" name="净水器厨上式.png" descr="净水器厨上式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92576" y="94300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73" name="成组"/>
          <p:cNvGrpSpPr/>
          <p:nvPr/>
        </p:nvGrpSpPr>
        <p:grpSpPr>
          <a:xfrm>
            <a:off x="20581532" y="6978339"/>
            <a:ext cx="1258587" cy="1258586"/>
            <a:chOff x="0" y="0"/>
            <a:chExt cx="1258585" cy="1258585"/>
          </a:xfrm>
        </p:grpSpPr>
        <p:sp>
          <p:nvSpPr>
            <p:cNvPr id="371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72" name="空调伴侣.png" descr="空调伴侣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92578" y="94299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76" name="成组"/>
          <p:cNvGrpSpPr/>
          <p:nvPr/>
        </p:nvGrpSpPr>
        <p:grpSpPr>
          <a:xfrm>
            <a:off x="19168983" y="4181972"/>
            <a:ext cx="1258586" cy="1258586"/>
            <a:chOff x="0" y="0"/>
            <a:chExt cx="1258585" cy="1258585"/>
          </a:xfrm>
        </p:grpSpPr>
        <p:sp>
          <p:nvSpPr>
            <p:cNvPr id="374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75" name="空净2代.png" descr="空净2代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92576" y="94300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79" name="成组"/>
          <p:cNvGrpSpPr/>
          <p:nvPr/>
        </p:nvGrpSpPr>
        <p:grpSpPr>
          <a:xfrm>
            <a:off x="20581532" y="9774705"/>
            <a:ext cx="1258587" cy="1258587"/>
            <a:chOff x="0" y="0"/>
            <a:chExt cx="1258585" cy="1258585"/>
          </a:xfrm>
        </p:grpSpPr>
        <p:sp>
          <p:nvSpPr>
            <p:cNvPr id="377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78" name="空气净化器2S.png" descr="空气净化器2S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92578" y="97485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82" name="成组"/>
          <p:cNvGrpSpPr/>
          <p:nvPr/>
        </p:nvGrpSpPr>
        <p:grpSpPr>
          <a:xfrm>
            <a:off x="19168983" y="5580155"/>
            <a:ext cx="1258586" cy="1258587"/>
            <a:chOff x="0" y="0"/>
            <a:chExt cx="1258585" cy="1258585"/>
          </a:xfrm>
        </p:grpSpPr>
        <p:sp>
          <p:nvSpPr>
            <p:cNvPr id="380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81" name="蓝牙播放器.png" descr="蓝牙播放器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94298" y="94300"/>
              <a:ext cx="1069987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85" name="成组"/>
          <p:cNvGrpSpPr/>
          <p:nvPr/>
        </p:nvGrpSpPr>
        <p:grpSpPr>
          <a:xfrm>
            <a:off x="20581532" y="5580155"/>
            <a:ext cx="1258587" cy="1258587"/>
            <a:chOff x="0" y="0"/>
            <a:chExt cx="1258585" cy="1258585"/>
          </a:xfrm>
        </p:grpSpPr>
        <p:sp>
          <p:nvSpPr>
            <p:cNvPr id="383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84" name="鹿客智能门锁.png" descr="鹿客智能门锁.pn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94300" y="94300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88" name="成组"/>
          <p:cNvGrpSpPr/>
          <p:nvPr/>
        </p:nvGrpSpPr>
        <p:grpSpPr>
          <a:xfrm>
            <a:off x="19168983" y="9774705"/>
            <a:ext cx="1258586" cy="1258587"/>
            <a:chOff x="0" y="0"/>
            <a:chExt cx="1258585" cy="1258585"/>
          </a:xfrm>
        </p:grpSpPr>
        <p:sp>
          <p:nvSpPr>
            <p:cNvPr id="386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87" name="路由器.png" descr="路由器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94299" y="97721"/>
              <a:ext cx="1063143" cy="106314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91" name="成组"/>
          <p:cNvGrpSpPr/>
          <p:nvPr/>
        </p:nvGrpSpPr>
        <p:grpSpPr>
          <a:xfrm>
            <a:off x="19168983" y="11172888"/>
            <a:ext cx="1258586" cy="1258587"/>
            <a:chOff x="0" y="0"/>
            <a:chExt cx="1258585" cy="1258585"/>
          </a:xfrm>
        </p:grpSpPr>
        <p:sp>
          <p:nvSpPr>
            <p:cNvPr id="389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90" name="旅行箱.png" descr="旅行箱.pn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94298" y="94300"/>
              <a:ext cx="1069987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94" name="成组"/>
          <p:cNvGrpSpPr/>
          <p:nvPr/>
        </p:nvGrpSpPr>
        <p:grpSpPr>
          <a:xfrm>
            <a:off x="16343883" y="11172888"/>
            <a:ext cx="1258586" cy="1258587"/>
            <a:chOff x="0" y="0"/>
            <a:chExt cx="1258585" cy="1258585"/>
          </a:xfrm>
        </p:grpSpPr>
        <p:sp>
          <p:nvSpPr>
            <p:cNvPr id="392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93" name="落地扇.png" descr="落地扇.pn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97484" y="66524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97" name="成组"/>
          <p:cNvGrpSpPr/>
          <p:nvPr/>
        </p:nvGrpSpPr>
        <p:grpSpPr>
          <a:xfrm>
            <a:off x="19168983" y="8376522"/>
            <a:ext cx="1258586" cy="1258586"/>
            <a:chOff x="0" y="0"/>
            <a:chExt cx="1258585" cy="1258585"/>
          </a:xfrm>
        </p:grpSpPr>
        <p:sp>
          <p:nvSpPr>
            <p:cNvPr id="395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96" name="米家摄像机云台版.png" descr="米家摄像机云台版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94299" y="94300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00" name="成组"/>
          <p:cNvGrpSpPr/>
          <p:nvPr/>
        </p:nvGrpSpPr>
        <p:grpSpPr>
          <a:xfrm>
            <a:off x="16343883" y="9774705"/>
            <a:ext cx="1258586" cy="1258587"/>
            <a:chOff x="0" y="0"/>
            <a:chExt cx="1258585" cy="1258585"/>
          </a:xfrm>
        </p:grpSpPr>
        <p:sp>
          <p:nvSpPr>
            <p:cNvPr id="398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99" name="米家台灯.png" descr="米家台灯.pn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97484" y="94300"/>
              <a:ext cx="1069987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03" name="成组"/>
          <p:cNvGrpSpPr/>
          <p:nvPr/>
        </p:nvGrpSpPr>
        <p:grpSpPr>
          <a:xfrm>
            <a:off x="19168983" y="6978339"/>
            <a:ext cx="1258586" cy="1258586"/>
            <a:chOff x="0" y="0"/>
            <a:chExt cx="1258585" cy="1258585"/>
          </a:xfrm>
        </p:grpSpPr>
        <p:sp>
          <p:nvSpPr>
            <p:cNvPr id="401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02" name="米家小相机.png" descr="米家小相机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94298" y="94299"/>
              <a:ext cx="1069987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06" name="成组"/>
          <p:cNvGrpSpPr/>
          <p:nvPr/>
        </p:nvGrpSpPr>
        <p:grpSpPr>
          <a:xfrm>
            <a:off x="17756432" y="8376522"/>
            <a:ext cx="1258586" cy="1258586"/>
            <a:chOff x="0" y="0"/>
            <a:chExt cx="1258585" cy="1258585"/>
          </a:xfrm>
        </p:grpSpPr>
        <p:sp>
          <p:nvSpPr>
            <p:cNvPr id="404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05" name="米家IH电饭煲.png" descr="米家IH电饭煲.pn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97485" y="85279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09" name="成组"/>
          <p:cNvGrpSpPr/>
          <p:nvPr/>
        </p:nvGrpSpPr>
        <p:grpSpPr>
          <a:xfrm>
            <a:off x="17756432" y="6978339"/>
            <a:ext cx="1258586" cy="1258586"/>
            <a:chOff x="0" y="0"/>
            <a:chExt cx="1258585" cy="1258585"/>
          </a:xfrm>
        </p:grpSpPr>
        <p:sp>
          <p:nvSpPr>
            <p:cNvPr id="407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08" name="米兔儿童电话手表.png" descr="米兔儿童电话手表.png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91114" y="94299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12" name="成组"/>
          <p:cNvGrpSpPr/>
          <p:nvPr/>
        </p:nvGrpSpPr>
        <p:grpSpPr>
          <a:xfrm>
            <a:off x="17756432" y="9774705"/>
            <a:ext cx="1258586" cy="1258587"/>
            <a:chOff x="0" y="0"/>
            <a:chExt cx="1258585" cy="1258585"/>
          </a:xfrm>
        </p:grpSpPr>
        <p:sp>
          <p:nvSpPr>
            <p:cNvPr id="410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11" name="魔方控制器.png" descr="魔方控制器.pn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94299" y="97721"/>
              <a:ext cx="1069986" cy="10699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15" name="成组"/>
          <p:cNvGrpSpPr/>
          <p:nvPr/>
        </p:nvGrpSpPr>
        <p:grpSpPr>
          <a:xfrm>
            <a:off x="17756432" y="5580155"/>
            <a:ext cx="1258586" cy="1258587"/>
            <a:chOff x="0" y="0"/>
            <a:chExt cx="1258585" cy="1258585"/>
          </a:xfrm>
        </p:grpSpPr>
        <p:sp>
          <p:nvSpPr>
            <p:cNvPr id="413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14" name="平衡车.png" descr="平衡车.png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91114" y="94300"/>
              <a:ext cx="1069986" cy="10699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18" name="成组"/>
          <p:cNvGrpSpPr/>
          <p:nvPr/>
        </p:nvGrpSpPr>
        <p:grpSpPr>
          <a:xfrm>
            <a:off x="5367391" y="8376522"/>
            <a:ext cx="1258587" cy="1258586"/>
            <a:chOff x="0" y="0"/>
            <a:chExt cx="1258585" cy="1258585"/>
          </a:xfrm>
        </p:grpSpPr>
        <p:sp>
          <p:nvSpPr>
            <p:cNvPr id="416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17" name="墙壁插座.png" descr="墙壁插座.png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>
              <a:off x="97485" y="97485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21" name="成组"/>
          <p:cNvGrpSpPr/>
          <p:nvPr/>
        </p:nvGrpSpPr>
        <p:grpSpPr>
          <a:xfrm>
            <a:off x="5367391" y="9774705"/>
            <a:ext cx="1258587" cy="1258587"/>
            <a:chOff x="0" y="0"/>
            <a:chExt cx="1258585" cy="1258585"/>
          </a:xfrm>
        </p:grpSpPr>
        <p:sp>
          <p:nvSpPr>
            <p:cNvPr id="419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20" name="墙壁开关.png" descr="墙壁开关.png"/>
            <p:cNvPicPr>
              <a:picLocks noChangeAspect="1"/>
            </p:cNvPicPr>
            <p:nvPr/>
          </p:nvPicPr>
          <p:blipFill>
            <a:blip r:embed="rId31">
              <a:extLst/>
            </a:blip>
            <a:stretch>
              <a:fillRect/>
            </a:stretch>
          </p:blipFill>
          <p:spPr>
            <a:xfrm>
              <a:off x="97485" y="97485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24" name="成组"/>
          <p:cNvGrpSpPr/>
          <p:nvPr/>
        </p:nvGrpSpPr>
        <p:grpSpPr>
          <a:xfrm>
            <a:off x="6779941" y="9774705"/>
            <a:ext cx="1258587" cy="1258587"/>
            <a:chOff x="0" y="0"/>
            <a:chExt cx="1258585" cy="1258585"/>
          </a:xfrm>
        </p:grpSpPr>
        <p:sp>
          <p:nvSpPr>
            <p:cNvPr id="422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23" name="人体传感器.png" descr="人体传感器.png"/>
            <p:cNvPicPr>
              <a:picLocks noChangeAspect="1"/>
            </p:cNvPicPr>
            <p:nvPr/>
          </p:nvPicPr>
          <p:blipFill>
            <a:blip r:embed="rId32">
              <a:extLst/>
            </a:blip>
            <a:stretch>
              <a:fillRect/>
            </a:stretch>
          </p:blipFill>
          <p:spPr>
            <a:xfrm>
              <a:off x="97484" y="97485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27" name="成组"/>
          <p:cNvGrpSpPr/>
          <p:nvPr/>
        </p:nvGrpSpPr>
        <p:grpSpPr>
          <a:xfrm>
            <a:off x="5367392" y="11172888"/>
            <a:ext cx="1258586" cy="1258587"/>
            <a:chOff x="0" y="0"/>
            <a:chExt cx="1258585" cy="1258585"/>
          </a:xfrm>
        </p:grpSpPr>
        <p:sp>
          <p:nvSpPr>
            <p:cNvPr id="425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26" name="石头扫地机器人.png" descr="石头扫地机器人.png"/>
            <p:cNvPicPr>
              <a:picLocks noChangeAspect="1"/>
            </p:cNvPicPr>
            <p:nvPr/>
          </p:nvPicPr>
          <p:blipFill>
            <a:blip r:embed="rId33">
              <a:extLst/>
            </a:blip>
            <a:stretch>
              <a:fillRect/>
            </a:stretch>
          </p:blipFill>
          <p:spPr>
            <a:xfrm>
              <a:off x="94300" y="97485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428" name="收音机.png" descr="收音机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17853917" y="11270374"/>
            <a:ext cx="1063616" cy="1063615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431" name="成组"/>
          <p:cNvGrpSpPr/>
          <p:nvPr/>
        </p:nvGrpSpPr>
        <p:grpSpPr>
          <a:xfrm>
            <a:off x="5367392" y="5580155"/>
            <a:ext cx="1258586" cy="1258587"/>
            <a:chOff x="0" y="0"/>
            <a:chExt cx="1258585" cy="1258585"/>
          </a:xfrm>
        </p:grpSpPr>
        <p:sp>
          <p:nvSpPr>
            <p:cNvPr id="429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30" name="手表.png" descr="手表.png"/>
            <p:cNvPicPr>
              <a:picLocks noChangeAspect="1"/>
            </p:cNvPicPr>
            <p:nvPr/>
          </p:nvPicPr>
          <p:blipFill>
            <a:blip r:embed="rId35">
              <a:extLst/>
            </a:blip>
            <a:stretch>
              <a:fillRect/>
            </a:stretch>
          </p:blipFill>
          <p:spPr>
            <a:xfrm>
              <a:off x="97484" y="97485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34" name="成组"/>
          <p:cNvGrpSpPr/>
          <p:nvPr/>
        </p:nvGrpSpPr>
        <p:grpSpPr>
          <a:xfrm>
            <a:off x="5367392" y="6978339"/>
            <a:ext cx="1258586" cy="1258586"/>
            <a:chOff x="0" y="0"/>
            <a:chExt cx="1258585" cy="1258585"/>
          </a:xfrm>
        </p:grpSpPr>
        <p:sp>
          <p:nvSpPr>
            <p:cNvPr id="432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33" name="手环.png" descr="手环.png"/>
            <p:cNvPicPr>
              <a:picLocks noChangeAspect="1"/>
            </p:cNvPicPr>
            <p:nvPr/>
          </p:nvPicPr>
          <p:blipFill>
            <a:blip r:embed="rId36">
              <a:extLst/>
            </a:blip>
            <a:stretch>
              <a:fillRect/>
            </a:stretch>
          </p:blipFill>
          <p:spPr>
            <a:xfrm>
              <a:off x="97484" y="97485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37" name="成组"/>
          <p:cNvGrpSpPr/>
          <p:nvPr/>
        </p:nvGrpSpPr>
        <p:grpSpPr>
          <a:xfrm>
            <a:off x="6779941" y="11172889"/>
            <a:ext cx="1258587" cy="1258586"/>
            <a:chOff x="0" y="0"/>
            <a:chExt cx="1258585" cy="1258585"/>
          </a:xfrm>
        </p:grpSpPr>
        <p:sp>
          <p:nvSpPr>
            <p:cNvPr id="435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36" name="水浸传感器.png" descr="水浸传感器.png"/>
            <p:cNvPicPr>
              <a:picLocks noChangeAspect="1"/>
            </p:cNvPicPr>
            <p:nvPr/>
          </p:nvPicPr>
          <p:blipFill>
            <a:blip r:embed="rId37">
              <a:extLst/>
            </a:blip>
            <a:stretch>
              <a:fillRect/>
            </a:stretch>
          </p:blipFill>
          <p:spPr>
            <a:xfrm>
              <a:off x="94300" y="95892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40" name="成组"/>
          <p:cNvGrpSpPr/>
          <p:nvPr/>
        </p:nvGrpSpPr>
        <p:grpSpPr>
          <a:xfrm>
            <a:off x="2542290" y="11172888"/>
            <a:ext cx="1258586" cy="1258587"/>
            <a:chOff x="0" y="0"/>
            <a:chExt cx="1258585" cy="1258585"/>
          </a:xfrm>
        </p:grpSpPr>
        <p:sp>
          <p:nvSpPr>
            <p:cNvPr id="438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39" name="体温计.png" descr="体温计.png"/>
            <p:cNvPicPr>
              <a:picLocks noChangeAspect="1"/>
            </p:cNvPicPr>
            <p:nvPr/>
          </p:nvPicPr>
          <p:blipFill>
            <a:blip r:embed="rId38">
              <a:extLst/>
            </a:blip>
            <a:stretch>
              <a:fillRect/>
            </a:stretch>
          </p:blipFill>
          <p:spPr>
            <a:xfrm>
              <a:off x="94300" y="97485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43" name="成组"/>
          <p:cNvGrpSpPr/>
          <p:nvPr/>
        </p:nvGrpSpPr>
        <p:grpSpPr>
          <a:xfrm>
            <a:off x="3954841" y="11172888"/>
            <a:ext cx="1258586" cy="1258587"/>
            <a:chOff x="0" y="0"/>
            <a:chExt cx="1258585" cy="1258585"/>
          </a:xfrm>
        </p:grpSpPr>
        <p:sp>
          <p:nvSpPr>
            <p:cNvPr id="441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42" name="天然气报警器.png" descr="天然气报警器.png"/>
            <p:cNvPicPr>
              <a:picLocks noChangeAspect="1"/>
            </p:cNvPicPr>
            <p:nvPr/>
          </p:nvPicPr>
          <p:blipFill>
            <a:blip r:embed="rId39">
              <a:extLst/>
            </a:blip>
            <a:stretch>
              <a:fillRect/>
            </a:stretch>
          </p:blipFill>
          <p:spPr>
            <a:xfrm>
              <a:off x="95892" y="97485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46" name="成组"/>
          <p:cNvGrpSpPr/>
          <p:nvPr/>
        </p:nvGrpSpPr>
        <p:grpSpPr>
          <a:xfrm>
            <a:off x="2542290" y="9774705"/>
            <a:ext cx="1258586" cy="1258587"/>
            <a:chOff x="0" y="0"/>
            <a:chExt cx="1258585" cy="1258585"/>
          </a:xfrm>
        </p:grpSpPr>
        <p:sp>
          <p:nvSpPr>
            <p:cNvPr id="444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45" name="网络音箱.png" descr="网络音箱.png"/>
            <p:cNvPicPr>
              <a:picLocks noChangeAspect="1"/>
            </p:cNvPicPr>
            <p:nvPr/>
          </p:nvPicPr>
          <p:blipFill>
            <a:blip r:embed="rId40">
              <a:extLst/>
            </a:blip>
            <a:stretch>
              <a:fillRect/>
            </a:stretch>
          </p:blipFill>
          <p:spPr>
            <a:xfrm>
              <a:off x="95892" y="97485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49" name="成组"/>
          <p:cNvGrpSpPr/>
          <p:nvPr/>
        </p:nvGrpSpPr>
        <p:grpSpPr>
          <a:xfrm>
            <a:off x="3954841" y="6978339"/>
            <a:ext cx="1258586" cy="1258586"/>
            <a:chOff x="0" y="0"/>
            <a:chExt cx="1258585" cy="1258585"/>
          </a:xfrm>
        </p:grpSpPr>
        <p:sp>
          <p:nvSpPr>
            <p:cNvPr id="447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48" name="洗衣机.png" descr="洗衣机.png"/>
            <p:cNvPicPr>
              <a:picLocks noChangeAspect="1"/>
            </p:cNvPicPr>
            <p:nvPr/>
          </p:nvPicPr>
          <p:blipFill>
            <a:blip r:embed="rId41">
              <a:extLst/>
            </a:blip>
            <a:stretch>
              <a:fillRect/>
            </a:stretch>
          </p:blipFill>
          <p:spPr>
            <a:xfrm>
              <a:off x="95892" y="94300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52" name="成组"/>
          <p:cNvGrpSpPr/>
          <p:nvPr/>
        </p:nvGrpSpPr>
        <p:grpSpPr>
          <a:xfrm>
            <a:off x="3954841" y="5580155"/>
            <a:ext cx="1258586" cy="1258587"/>
            <a:chOff x="0" y="0"/>
            <a:chExt cx="1258585" cy="1258585"/>
          </a:xfrm>
        </p:grpSpPr>
        <p:sp>
          <p:nvSpPr>
            <p:cNvPr id="450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51" name="小方摄像机.png" descr="小方摄像机.png"/>
            <p:cNvPicPr>
              <a:picLocks noChangeAspect="1"/>
            </p:cNvPicPr>
            <p:nvPr/>
          </p:nvPicPr>
          <p:blipFill>
            <a:blip r:embed="rId42">
              <a:extLst/>
            </a:blip>
            <a:stretch>
              <a:fillRect/>
            </a:stretch>
          </p:blipFill>
          <p:spPr>
            <a:xfrm>
              <a:off x="95892" y="97485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55" name="成组"/>
          <p:cNvGrpSpPr/>
          <p:nvPr/>
        </p:nvGrpSpPr>
        <p:grpSpPr>
          <a:xfrm>
            <a:off x="3954841" y="4181972"/>
            <a:ext cx="1258586" cy="1258586"/>
            <a:chOff x="0" y="0"/>
            <a:chExt cx="1258585" cy="1258585"/>
          </a:xfrm>
        </p:grpSpPr>
        <p:sp>
          <p:nvSpPr>
            <p:cNvPr id="453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54" name="小米电视.png" descr="小米电视.png"/>
            <p:cNvPicPr>
              <a:picLocks noChangeAspect="1"/>
            </p:cNvPicPr>
            <p:nvPr/>
          </p:nvPicPr>
          <p:blipFill>
            <a:blip r:embed="rId43">
              <a:extLst/>
            </a:blip>
            <a:stretch>
              <a:fillRect/>
            </a:stretch>
          </p:blipFill>
          <p:spPr>
            <a:xfrm>
              <a:off x="95892" y="53253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58" name="成组"/>
          <p:cNvGrpSpPr/>
          <p:nvPr/>
        </p:nvGrpSpPr>
        <p:grpSpPr>
          <a:xfrm>
            <a:off x="3954841" y="9774705"/>
            <a:ext cx="1258586" cy="1258587"/>
            <a:chOff x="0" y="0"/>
            <a:chExt cx="1258585" cy="1258585"/>
          </a:xfrm>
        </p:grpSpPr>
        <p:sp>
          <p:nvSpPr>
            <p:cNvPr id="456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57" name="小寻儿童电话手表.png" descr="小寻儿童电话手表.png"/>
            <p:cNvPicPr>
              <a:picLocks noChangeAspect="1"/>
            </p:cNvPicPr>
            <p:nvPr/>
          </p:nvPicPr>
          <p:blipFill>
            <a:blip r:embed="rId44">
              <a:extLst/>
            </a:blip>
            <a:stretch>
              <a:fillRect/>
            </a:stretch>
          </p:blipFill>
          <p:spPr>
            <a:xfrm>
              <a:off x="95892" y="97485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61" name="成组"/>
          <p:cNvGrpSpPr/>
          <p:nvPr/>
        </p:nvGrpSpPr>
        <p:grpSpPr>
          <a:xfrm>
            <a:off x="8192492" y="11172889"/>
            <a:ext cx="1258586" cy="1258586"/>
            <a:chOff x="0" y="0"/>
            <a:chExt cx="1258585" cy="1258585"/>
          </a:xfrm>
        </p:grpSpPr>
        <p:sp>
          <p:nvSpPr>
            <p:cNvPr id="459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60" name="小蚁摄像机.png" descr="小蚁摄像机.png"/>
            <p:cNvPicPr>
              <a:picLocks noChangeAspect="1"/>
            </p:cNvPicPr>
            <p:nvPr/>
          </p:nvPicPr>
          <p:blipFill>
            <a:blip r:embed="rId45">
              <a:extLst/>
            </a:blip>
            <a:stretch>
              <a:fillRect/>
            </a:stretch>
          </p:blipFill>
          <p:spPr>
            <a:xfrm>
              <a:off x="94300" y="95892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64" name="成组"/>
          <p:cNvGrpSpPr/>
          <p:nvPr/>
        </p:nvGrpSpPr>
        <p:grpSpPr>
          <a:xfrm>
            <a:off x="3954841" y="8376522"/>
            <a:ext cx="1258586" cy="1258586"/>
            <a:chOff x="0" y="0"/>
            <a:chExt cx="1258585" cy="1258585"/>
          </a:xfrm>
        </p:grpSpPr>
        <p:sp>
          <p:nvSpPr>
            <p:cNvPr id="462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63" name="牙刷.png" descr="牙刷.png"/>
            <p:cNvPicPr>
              <a:picLocks noChangeAspect="1"/>
            </p:cNvPicPr>
            <p:nvPr/>
          </p:nvPicPr>
          <p:blipFill>
            <a:blip r:embed="rId46">
              <a:extLst/>
            </a:blip>
            <a:stretch>
              <a:fillRect/>
            </a:stretch>
          </p:blipFill>
          <p:spPr>
            <a:xfrm>
              <a:off x="95892" y="85278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67" name="成组"/>
          <p:cNvGrpSpPr/>
          <p:nvPr/>
        </p:nvGrpSpPr>
        <p:grpSpPr>
          <a:xfrm>
            <a:off x="2542290" y="6978339"/>
            <a:ext cx="1258586" cy="1258586"/>
            <a:chOff x="0" y="0"/>
            <a:chExt cx="1258585" cy="1258585"/>
          </a:xfrm>
        </p:grpSpPr>
        <p:sp>
          <p:nvSpPr>
            <p:cNvPr id="465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66" name="音乐闹钟.png" descr="音乐闹钟.png"/>
            <p:cNvPicPr>
              <a:picLocks noChangeAspect="1"/>
            </p:cNvPicPr>
            <p:nvPr/>
          </p:nvPicPr>
          <p:blipFill>
            <a:blip r:embed="rId47">
              <a:extLst/>
            </a:blip>
            <a:stretch>
              <a:fillRect/>
            </a:stretch>
          </p:blipFill>
          <p:spPr>
            <a:xfrm>
              <a:off x="97484" y="97485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70" name="成组"/>
          <p:cNvGrpSpPr/>
          <p:nvPr/>
        </p:nvGrpSpPr>
        <p:grpSpPr>
          <a:xfrm>
            <a:off x="2542290" y="4181972"/>
            <a:ext cx="1258586" cy="1258586"/>
            <a:chOff x="0" y="0"/>
            <a:chExt cx="1258585" cy="1258585"/>
          </a:xfrm>
        </p:grpSpPr>
        <p:sp>
          <p:nvSpPr>
            <p:cNvPr id="468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69" name="油烟机.png" descr="油烟机.png"/>
            <p:cNvPicPr>
              <a:picLocks noChangeAspect="1"/>
            </p:cNvPicPr>
            <p:nvPr/>
          </p:nvPicPr>
          <p:blipFill>
            <a:blip r:embed="rId48">
              <a:extLst/>
            </a:blip>
            <a:stretch>
              <a:fillRect/>
            </a:stretch>
          </p:blipFill>
          <p:spPr>
            <a:xfrm>
              <a:off x="97484" y="125018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73" name="成组"/>
          <p:cNvGrpSpPr/>
          <p:nvPr/>
        </p:nvGrpSpPr>
        <p:grpSpPr>
          <a:xfrm>
            <a:off x="2542290" y="8376522"/>
            <a:ext cx="1258586" cy="1258586"/>
            <a:chOff x="0" y="0"/>
            <a:chExt cx="1258585" cy="1258585"/>
          </a:xfrm>
        </p:grpSpPr>
        <p:sp>
          <p:nvSpPr>
            <p:cNvPr id="471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72" name="智米空调.png" descr="智米空调.png"/>
            <p:cNvPicPr>
              <a:picLocks noChangeAspect="1"/>
            </p:cNvPicPr>
            <p:nvPr/>
          </p:nvPicPr>
          <p:blipFill>
            <a:blip r:embed="rId49">
              <a:extLst/>
            </a:blip>
            <a:stretch>
              <a:fillRect/>
            </a:stretch>
          </p:blipFill>
          <p:spPr>
            <a:xfrm>
              <a:off x="97484" y="97485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76" name="成组"/>
          <p:cNvGrpSpPr/>
          <p:nvPr/>
        </p:nvGrpSpPr>
        <p:grpSpPr>
          <a:xfrm>
            <a:off x="2542290" y="5580155"/>
            <a:ext cx="1258586" cy="1258587"/>
            <a:chOff x="0" y="0"/>
            <a:chExt cx="1258585" cy="1258585"/>
          </a:xfrm>
        </p:grpSpPr>
        <p:sp>
          <p:nvSpPr>
            <p:cNvPr id="474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75" name="智能跑鞋.png" descr="智能跑鞋.png"/>
            <p:cNvPicPr>
              <a:picLocks noChangeAspect="1"/>
            </p:cNvPicPr>
            <p:nvPr/>
          </p:nvPicPr>
          <p:blipFill>
            <a:blip r:embed="rId50">
              <a:extLst/>
            </a:blip>
            <a:stretch>
              <a:fillRect/>
            </a:stretch>
          </p:blipFill>
          <p:spPr>
            <a:xfrm>
              <a:off x="68542" y="97485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79" name="成组"/>
          <p:cNvGrpSpPr/>
          <p:nvPr/>
        </p:nvGrpSpPr>
        <p:grpSpPr>
          <a:xfrm>
            <a:off x="9605042" y="11172889"/>
            <a:ext cx="1258586" cy="1258586"/>
            <a:chOff x="0" y="0"/>
            <a:chExt cx="1258585" cy="1258585"/>
          </a:xfrm>
        </p:grpSpPr>
        <p:sp>
          <p:nvSpPr>
            <p:cNvPr id="477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78" name="智睿台灯.png" descr="智睿台灯.png"/>
            <p:cNvPicPr>
              <a:picLocks noChangeAspect="1"/>
            </p:cNvPicPr>
            <p:nvPr/>
          </p:nvPicPr>
          <p:blipFill>
            <a:blip r:embed="rId51">
              <a:extLst/>
            </a:blip>
            <a:stretch>
              <a:fillRect/>
            </a:stretch>
          </p:blipFill>
          <p:spPr>
            <a:xfrm>
              <a:off x="97484" y="99077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82" name="成组"/>
          <p:cNvGrpSpPr/>
          <p:nvPr/>
        </p:nvGrpSpPr>
        <p:grpSpPr>
          <a:xfrm>
            <a:off x="1131329" y="9774705"/>
            <a:ext cx="1258587" cy="1258587"/>
            <a:chOff x="0" y="0"/>
            <a:chExt cx="1258585" cy="1258585"/>
          </a:xfrm>
        </p:grpSpPr>
        <p:sp>
          <p:nvSpPr>
            <p:cNvPr id="480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81" name="血压计.png" descr="血压计.png"/>
            <p:cNvPicPr>
              <a:picLocks noChangeAspect="1"/>
            </p:cNvPicPr>
            <p:nvPr/>
          </p:nvPicPr>
          <p:blipFill>
            <a:blip r:embed="rId52">
              <a:extLst/>
            </a:blip>
            <a:stretch>
              <a:fillRect/>
            </a:stretch>
          </p:blipFill>
          <p:spPr>
            <a:xfrm>
              <a:off x="97486" y="142390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85" name="成组"/>
          <p:cNvGrpSpPr/>
          <p:nvPr/>
        </p:nvGrpSpPr>
        <p:grpSpPr>
          <a:xfrm>
            <a:off x="1131329" y="2783788"/>
            <a:ext cx="1258587" cy="1258587"/>
            <a:chOff x="0" y="0"/>
            <a:chExt cx="1258585" cy="1258585"/>
          </a:xfrm>
        </p:grpSpPr>
        <p:sp>
          <p:nvSpPr>
            <p:cNvPr id="483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84" name="小白摄像机.png" descr="小白摄像机.png"/>
            <p:cNvPicPr>
              <a:picLocks noChangeAspect="1"/>
            </p:cNvPicPr>
            <p:nvPr/>
          </p:nvPicPr>
          <p:blipFill>
            <a:blip r:embed="rId53">
              <a:extLst/>
            </a:blip>
            <a:stretch>
              <a:fillRect/>
            </a:stretch>
          </p:blipFill>
          <p:spPr>
            <a:xfrm>
              <a:off x="97486" y="95892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88" name="成组"/>
          <p:cNvGrpSpPr/>
          <p:nvPr/>
        </p:nvGrpSpPr>
        <p:grpSpPr>
          <a:xfrm>
            <a:off x="1131329" y="8376522"/>
            <a:ext cx="1258587" cy="1258586"/>
            <a:chOff x="0" y="0"/>
            <a:chExt cx="1258585" cy="1258585"/>
          </a:xfrm>
        </p:grpSpPr>
        <p:sp>
          <p:nvSpPr>
            <p:cNvPr id="486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87" name="睡眠传感器.png" descr="睡眠传感器.png"/>
            <p:cNvPicPr>
              <a:picLocks noChangeAspect="1"/>
            </p:cNvPicPr>
            <p:nvPr/>
          </p:nvPicPr>
          <p:blipFill>
            <a:blip r:embed="rId54">
              <a:extLst/>
            </a:blip>
            <a:stretch>
              <a:fillRect/>
            </a:stretch>
          </p:blipFill>
          <p:spPr>
            <a:xfrm>
              <a:off x="97486" y="97485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91" name="成组"/>
          <p:cNvGrpSpPr/>
          <p:nvPr/>
        </p:nvGrpSpPr>
        <p:grpSpPr>
          <a:xfrm>
            <a:off x="1131329" y="4181972"/>
            <a:ext cx="1258587" cy="1258586"/>
            <a:chOff x="0" y="0"/>
            <a:chExt cx="1258585" cy="1258585"/>
          </a:xfrm>
        </p:grpSpPr>
        <p:sp>
          <p:nvSpPr>
            <p:cNvPr id="489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90" name="吸顶灯.png" descr="吸顶灯.png"/>
            <p:cNvPicPr>
              <a:picLocks noChangeAspect="1"/>
            </p:cNvPicPr>
            <p:nvPr/>
          </p:nvPicPr>
          <p:blipFill>
            <a:blip r:embed="rId55">
              <a:extLst/>
            </a:blip>
            <a:stretch>
              <a:fillRect/>
            </a:stretch>
          </p:blipFill>
          <p:spPr>
            <a:xfrm>
              <a:off x="94301" y="74796"/>
              <a:ext cx="1066801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94" name="成组"/>
          <p:cNvGrpSpPr/>
          <p:nvPr/>
        </p:nvGrpSpPr>
        <p:grpSpPr>
          <a:xfrm>
            <a:off x="1131329" y="11172888"/>
            <a:ext cx="1258587" cy="1258587"/>
            <a:chOff x="0" y="0"/>
            <a:chExt cx="1258585" cy="1258585"/>
          </a:xfrm>
        </p:grpSpPr>
        <p:sp>
          <p:nvSpPr>
            <p:cNvPr id="492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93" name="智能插线板.png" descr="智能插线板.png"/>
            <p:cNvPicPr>
              <a:picLocks noChangeAspect="1"/>
            </p:cNvPicPr>
            <p:nvPr/>
          </p:nvPicPr>
          <p:blipFill>
            <a:blip r:embed="rId56">
              <a:extLst/>
            </a:blip>
            <a:stretch>
              <a:fillRect/>
            </a:stretch>
          </p:blipFill>
          <p:spPr>
            <a:xfrm>
              <a:off x="72086" y="125513"/>
              <a:ext cx="1063616" cy="106361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97" name="成组"/>
          <p:cNvGrpSpPr/>
          <p:nvPr/>
        </p:nvGrpSpPr>
        <p:grpSpPr>
          <a:xfrm>
            <a:off x="1131329" y="6978339"/>
            <a:ext cx="1258587" cy="1258586"/>
            <a:chOff x="0" y="0"/>
            <a:chExt cx="1258585" cy="1258585"/>
          </a:xfrm>
        </p:grpSpPr>
        <p:sp>
          <p:nvSpPr>
            <p:cNvPr id="495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96" name="aqara门锁.png" descr="aqara门锁.png"/>
            <p:cNvPicPr>
              <a:picLocks noChangeAspect="1"/>
            </p:cNvPicPr>
            <p:nvPr/>
          </p:nvPicPr>
          <p:blipFill>
            <a:blip r:embed="rId57">
              <a:extLst/>
            </a:blip>
            <a:stretch>
              <a:fillRect/>
            </a:stretch>
          </p:blipFill>
          <p:spPr>
            <a:xfrm>
              <a:off x="72086" y="110185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500" name="成组"/>
          <p:cNvGrpSpPr/>
          <p:nvPr/>
        </p:nvGrpSpPr>
        <p:grpSpPr>
          <a:xfrm>
            <a:off x="1131329" y="5580155"/>
            <a:ext cx="1258587" cy="1258587"/>
            <a:chOff x="0" y="0"/>
            <a:chExt cx="1258585" cy="1258585"/>
          </a:xfrm>
        </p:grpSpPr>
        <p:sp>
          <p:nvSpPr>
            <p:cNvPr id="498" name="成组"/>
            <p:cNvSpPr/>
            <p:nvPr/>
          </p:nvSpPr>
          <p:spPr>
            <a:xfrm>
              <a:off x="0" y="0"/>
              <a:ext cx="1258586" cy="1258586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99" name="Aqara摄像机.png" descr="Aqara摄像机.png"/>
            <p:cNvPicPr>
              <a:picLocks noChangeAspect="1"/>
            </p:cNvPicPr>
            <p:nvPr/>
          </p:nvPicPr>
          <p:blipFill>
            <a:blip r:embed="rId58">
              <a:extLst/>
            </a:blip>
            <a:stretch>
              <a:fillRect/>
            </a:stretch>
          </p:blipFill>
          <p:spPr>
            <a:xfrm>
              <a:off x="97486" y="97485"/>
              <a:ext cx="1063616" cy="10636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503" name="成组"/>
          <p:cNvGrpSpPr/>
          <p:nvPr/>
        </p:nvGrpSpPr>
        <p:grpSpPr>
          <a:xfrm>
            <a:off x="8631045" y="5984361"/>
            <a:ext cx="6546826" cy="2539270"/>
            <a:chOff x="-356866" y="-350964"/>
            <a:chExt cx="6546823" cy="2539267"/>
          </a:xfrm>
        </p:grpSpPr>
        <p:sp>
          <p:nvSpPr>
            <p:cNvPr id="501" name="300万"/>
            <p:cNvSpPr txBox="1"/>
            <p:nvPr/>
          </p:nvSpPr>
          <p:spPr>
            <a:xfrm>
              <a:off x="-356866" y="489366"/>
              <a:ext cx="6546823" cy="1698937"/>
            </a:xfrm>
            <a:prstGeom prst="rect">
              <a:avLst/>
            </a:prstGeom>
            <a:noFill/>
            <a:ln w="25400" cap="rnd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 defTabSz="2438400">
                <a:defRPr sz="7000">
                  <a:solidFill>
                    <a:schemeClr val="accent1">
                      <a:satOff val="-3355"/>
                      <a:lumOff val="26614"/>
                    </a:schemeClr>
                  </a:solidFill>
                  <a:uFill>
                    <a:solidFill>
                      <a:srgbClr val="000000"/>
                    </a:solidFill>
                  </a:u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lang="en-US" altLang="zh-CN" sz="8800" b="1" dirty="0">
                  <a:uFillTx/>
                  <a:latin typeface="+mn-lt"/>
                  <a:ea typeface="+mn-ea"/>
                  <a:cs typeface="+mn-cs"/>
                  <a:sym typeface="Helvetica"/>
                </a:rPr>
                <a:t>1.98 </a:t>
              </a:r>
              <a:r>
                <a:rPr lang="en-US" altLang="zh-CN" sz="8800" b="1" dirty="0">
                  <a:latin typeface="+mn-lt"/>
                  <a:ea typeface="+mn-ea"/>
                  <a:cs typeface="+mn-cs"/>
                  <a:sym typeface="Helvetica"/>
                </a:rPr>
                <a:t>Million</a:t>
              </a:r>
              <a:endParaRPr sz="8800" b="1" dirty="0"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02" name="5个设备以上用户超过"/>
            <p:cNvSpPr txBox="1"/>
            <p:nvPr/>
          </p:nvSpPr>
          <p:spPr>
            <a:xfrm>
              <a:off x="62796" y="-350964"/>
              <a:ext cx="5973199" cy="125858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 fontScale="92500"/>
            </a:bodyPr>
            <a:lstStyle>
              <a:lvl1pPr defTabSz="764351"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4400" dirty="0"/>
                <a:t>User with 5 devices</a:t>
              </a:r>
              <a:r>
                <a:rPr lang="en-US" altLang="zh-CN" sz="4400" dirty="0"/>
                <a:t> over</a:t>
              </a:r>
              <a:endParaRPr sz="4400"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9" presetClass="entr" presetSubtype="1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9" presetClass="entr" presetSubtype="10" fill="hold" grpId="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10"/>
                            </p:stCondLst>
                            <p:childTnLst>
                              <p:par>
                                <p:cTn id="19" presetID="19" presetClass="entr" presetSubtype="10" fill="hold" grpId="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20"/>
                            </p:stCondLst>
                            <p:childTnLst>
                              <p:par>
                                <p:cTn id="24" presetID="19" presetClass="entr" presetSubtype="10" fill="hold" grpId="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30"/>
                            </p:stCondLst>
                            <p:childTnLst>
                              <p:par>
                                <p:cTn id="29" presetID="19" presetClass="entr" presetSubtype="10" fill="hold" grpId="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40"/>
                            </p:stCondLst>
                            <p:childTnLst>
                              <p:par>
                                <p:cTn id="34" presetID="19" presetClass="entr" presetSubtype="10" fill="hold" grpId="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50"/>
                            </p:stCondLst>
                            <p:childTnLst>
                              <p:par>
                                <p:cTn id="39" presetID="19" presetClass="entr" presetSubtype="10" fill="hold" grpId="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60"/>
                            </p:stCondLst>
                            <p:childTnLst>
                              <p:par>
                                <p:cTn id="44" presetID="19" presetClass="entr" presetSubtype="10" fill="hold" grpId="1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70"/>
                            </p:stCondLst>
                            <p:childTnLst>
                              <p:par>
                                <p:cTn id="49" presetID="19" presetClass="entr" presetSubtype="10" fill="hold" grpId="1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80"/>
                            </p:stCondLst>
                            <p:childTnLst>
                              <p:par>
                                <p:cTn id="54" presetID="19" presetClass="entr" presetSubtype="10" fill="hold" grpId="1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90"/>
                            </p:stCondLst>
                            <p:childTnLst>
                              <p:par>
                                <p:cTn id="59" presetID="19" presetClass="entr" presetSubtype="10" fill="hold" grpId="1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100"/>
                            </p:stCondLst>
                            <p:childTnLst>
                              <p:par>
                                <p:cTn id="64" presetID="19" presetClass="entr" presetSubtype="10" fill="hold" grpId="1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110"/>
                            </p:stCondLst>
                            <p:childTnLst>
                              <p:par>
                                <p:cTn id="69" presetID="19" presetClass="entr" presetSubtype="10" fill="hold" grpId="1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120"/>
                            </p:stCondLst>
                            <p:childTnLst>
                              <p:par>
                                <p:cTn id="74" presetID="19" presetClass="entr" presetSubtype="10" fill="hold" grpId="1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130"/>
                            </p:stCondLst>
                            <p:childTnLst>
                              <p:par>
                                <p:cTn id="79" presetID="19" presetClass="entr" presetSubtype="10" fill="hold" grpId="1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6140"/>
                            </p:stCondLst>
                            <p:childTnLst>
                              <p:par>
                                <p:cTn id="84" presetID="19" presetClass="entr" presetSubtype="10" fill="hold" grpId="1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150"/>
                            </p:stCondLst>
                            <p:childTnLst>
                              <p:par>
                                <p:cTn id="89" presetID="19" presetClass="entr" presetSubtype="10" fill="hold" grpId="1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8160"/>
                            </p:stCondLst>
                            <p:childTnLst>
                              <p:par>
                                <p:cTn id="94" presetID="19" presetClass="entr" presetSubtype="10" fill="hold" grpId="2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9170"/>
                            </p:stCondLst>
                            <p:childTnLst>
                              <p:par>
                                <p:cTn id="99" presetID="19" presetClass="entr" presetSubtype="10" fill="hold" grpId="2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180"/>
                            </p:stCondLst>
                            <p:childTnLst>
                              <p:par>
                                <p:cTn id="104" presetID="19" presetClass="entr" presetSubtype="10" fill="hold" grpId="2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1190"/>
                            </p:stCondLst>
                            <p:childTnLst>
                              <p:par>
                                <p:cTn id="109" presetID="19" presetClass="entr" presetSubtype="10" fill="hold" grpId="2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2200"/>
                            </p:stCondLst>
                            <p:childTnLst>
                              <p:par>
                                <p:cTn id="114" presetID="19" presetClass="entr" presetSubtype="10" fill="hold" grpId="2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3210"/>
                            </p:stCondLst>
                            <p:childTnLst>
                              <p:par>
                                <p:cTn id="119" presetID="19" presetClass="entr" presetSubtype="10" fill="hold" grpId="2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4220"/>
                            </p:stCondLst>
                            <p:childTnLst>
                              <p:par>
                                <p:cTn id="124" presetID="19" presetClass="entr" presetSubtype="10" fill="hold" grpId="2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230"/>
                            </p:stCondLst>
                            <p:childTnLst>
                              <p:par>
                                <p:cTn id="129" presetID="19" presetClass="entr" presetSubtype="10" fill="hold" grpId="2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6240"/>
                            </p:stCondLst>
                            <p:childTnLst>
                              <p:par>
                                <p:cTn id="134" presetID="19" presetClass="entr" presetSubtype="10" fill="hold" grpId="2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7250"/>
                            </p:stCondLst>
                            <p:childTnLst>
                              <p:par>
                                <p:cTn id="139" presetID="19" presetClass="entr" presetSubtype="10" fill="hold" grpId="2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8260"/>
                            </p:stCondLst>
                            <p:childTnLst>
                              <p:par>
                                <p:cTn id="144" presetID="19" presetClass="entr" presetSubtype="10" fill="hold" grpId="3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9270"/>
                            </p:stCondLst>
                            <p:childTnLst>
                              <p:par>
                                <p:cTn id="149" presetID="19" presetClass="entr" presetSubtype="10" fill="hold" grpId="3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0280"/>
                            </p:stCondLst>
                            <p:childTnLst>
                              <p:par>
                                <p:cTn id="154" presetID="19" presetClass="entr" presetSubtype="10" fill="hold" grpId="3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1290"/>
                            </p:stCondLst>
                            <p:childTnLst>
                              <p:par>
                                <p:cTn id="159" presetID="19" presetClass="entr" presetSubtype="10" fill="hold" grpId="3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2300"/>
                            </p:stCondLst>
                            <p:childTnLst>
                              <p:par>
                                <p:cTn id="164" presetID="19" presetClass="entr" presetSubtype="10" fill="hold" grpId="3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3310"/>
                            </p:stCondLst>
                            <p:childTnLst>
                              <p:par>
                                <p:cTn id="169" presetID="19" presetClass="entr" presetSubtype="10" fill="hold" grpId="3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34320"/>
                            </p:stCondLst>
                            <p:childTnLst>
                              <p:par>
                                <p:cTn id="174" presetID="19" presetClass="entr" presetSubtype="10" fill="hold" grpId="3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5330"/>
                            </p:stCondLst>
                            <p:childTnLst>
                              <p:par>
                                <p:cTn id="179" presetID="19" presetClass="entr" presetSubtype="10" fill="hold" grpId="3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6340"/>
                            </p:stCondLst>
                            <p:childTnLst>
                              <p:par>
                                <p:cTn id="184" presetID="19" presetClass="entr" presetSubtype="10" fill="hold" grpId="3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7350"/>
                            </p:stCondLst>
                            <p:childTnLst>
                              <p:par>
                                <p:cTn id="189" presetID="19" presetClass="entr" presetSubtype="10" fill="hold" grpId="3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8360"/>
                            </p:stCondLst>
                            <p:childTnLst>
                              <p:par>
                                <p:cTn id="194" presetID="19" presetClass="entr" presetSubtype="10" fill="hold" grpId="4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9370"/>
                            </p:stCondLst>
                            <p:childTnLst>
                              <p:par>
                                <p:cTn id="199" presetID="19" presetClass="entr" presetSubtype="10" fill="hold" grpId="4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0380"/>
                            </p:stCondLst>
                            <p:childTnLst>
                              <p:par>
                                <p:cTn id="204" presetID="19" presetClass="entr" presetSubtype="10" fill="hold" grpId="4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1390"/>
                            </p:stCondLst>
                            <p:childTnLst>
                              <p:par>
                                <p:cTn id="209" presetID="19" presetClass="entr" presetSubtype="10" fill="hold" grpId="4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2400"/>
                            </p:stCondLst>
                            <p:childTnLst>
                              <p:par>
                                <p:cTn id="214" presetID="19" presetClass="entr" presetSubtype="10" fill="hold" grpId="4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3410"/>
                            </p:stCondLst>
                            <p:childTnLst>
                              <p:par>
                                <p:cTn id="219" presetID="19" presetClass="entr" presetSubtype="10" fill="hold" grpId="4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44420"/>
                            </p:stCondLst>
                            <p:childTnLst>
                              <p:par>
                                <p:cTn id="224" presetID="19" presetClass="entr" presetSubtype="10" fill="hold" grpId="4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45430"/>
                            </p:stCondLst>
                            <p:childTnLst>
                              <p:par>
                                <p:cTn id="229" presetID="19" presetClass="entr" presetSubtype="10" fill="hold" grpId="4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46440"/>
                            </p:stCondLst>
                            <p:childTnLst>
                              <p:par>
                                <p:cTn id="234" presetID="19" presetClass="entr" presetSubtype="10" fill="hold" grpId="4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7450"/>
                            </p:stCondLst>
                            <p:childTnLst>
                              <p:par>
                                <p:cTn id="239" presetID="19" presetClass="entr" presetSubtype="10" fill="hold" grpId="4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8460"/>
                            </p:stCondLst>
                            <p:childTnLst>
                              <p:par>
                                <p:cTn id="244" presetID="19" presetClass="entr" presetSubtype="10" fill="hold" grpId="5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5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49470"/>
                            </p:stCondLst>
                            <p:childTnLst>
                              <p:par>
                                <p:cTn id="249" presetID="19" presetClass="entr" presetSubtype="10" fill="hold" grpId="5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480"/>
                            </p:stCondLst>
                            <p:childTnLst>
                              <p:par>
                                <p:cTn id="254" presetID="19" presetClass="entr" presetSubtype="10" fill="hold" grpId="5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5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1490"/>
                            </p:stCondLst>
                            <p:childTnLst>
                              <p:par>
                                <p:cTn id="259" presetID="19" presetClass="entr" presetSubtype="10" fill="hold" grpId="5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2500"/>
                            </p:stCondLst>
                            <p:childTnLst>
                              <p:par>
                                <p:cTn id="264" presetID="19" presetClass="entr" presetSubtype="10" fill="hold" grpId="5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3510"/>
                            </p:stCondLst>
                            <p:childTnLst>
                              <p:par>
                                <p:cTn id="269" presetID="19" presetClass="entr" presetSubtype="10" fill="hold" grpId="5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4520"/>
                            </p:stCondLst>
                            <p:childTnLst>
                              <p:par>
                                <p:cTn id="274" presetID="19" presetClass="entr" presetSubtype="10" fill="hold" grpId="5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5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5530"/>
                            </p:stCondLst>
                            <p:childTnLst>
                              <p:par>
                                <p:cTn id="279" presetID="19" presetClass="entr" presetSubtype="10" fill="hold" grpId="5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6540"/>
                            </p:stCondLst>
                            <p:childTnLst>
                              <p:par>
                                <p:cTn id="284" presetID="19" presetClass="entr" presetSubtype="10" fill="hold" grpId="5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5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7550"/>
                            </p:stCondLst>
                            <p:childTnLst>
                              <p:par>
                                <p:cTn id="289" presetID="19" presetClass="entr" presetSubtype="10" fill="hold" grpId="5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49" animBg="1" advAuto="0"/>
      <p:bldP spid="337" grpId="8" animBg="1" advAuto="0"/>
      <p:bldP spid="340" grpId="9" animBg="1" advAuto="0"/>
      <p:bldP spid="343" grpId="48" animBg="1" advAuto="0"/>
      <p:bldP spid="346" grpId="3" animBg="1" advAuto="0"/>
      <p:bldP spid="349" grpId="39" animBg="1" advAuto="0"/>
      <p:bldP spid="352" grpId="11" animBg="1" advAuto="0"/>
      <p:bldP spid="355" grpId="25" animBg="1" advAuto="0"/>
      <p:bldP spid="358" grpId="37" animBg="1" advAuto="0"/>
      <p:bldP spid="361" grpId="5" animBg="1" advAuto="0"/>
      <p:bldP spid="364" grpId="54" animBg="1" advAuto="0"/>
      <p:bldP spid="367" grpId="22" animBg="1" advAuto="0"/>
      <p:bldP spid="370" grpId="50" animBg="1" advAuto="0"/>
      <p:bldP spid="373" grpId="15" animBg="1" advAuto="0"/>
      <p:bldP spid="376" grpId="20" animBg="1" advAuto="0"/>
      <p:bldP spid="379" grpId="38" animBg="1" advAuto="0"/>
      <p:bldP spid="382" grpId="21" animBg="1" advAuto="0"/>
      <p:bldP spid="385" grpId="6" animBg="1" advAuto="0"/>
      <p:bldP spid="388" grpId="36" animBg="1" advAuto="0"/>
      <p:bldP spid="391" grpId="52" animBg="1" advAuto="0"/>
      <p:bldP spid="394" grpId="43" animBg="1" advAuto="0"/>
      <p:bldP spid="397" grpId="31" animBg="1" advAuto="0"/>
      <p:bldP spid="400" grpId="42" animBg="1" advAuto="0"/>
      <p:bldP spid="403" grpId="23" animBg="1" advAuto="0"/>
      <p:bldP spid="406" grpId="18" animBg="1" advAuto="0"/>
      <p:bldP spid="409" grpId="13" animBg="1" advAuto="0"/>
      <p:bldP spid="412" grpId="35" animBg="1" advAuto="0"/>
      <p:bldP spid="415" grpId="16" animBg="1" advAuto="0"/>
      <p:bldP spid="418" grpId="10" animBg="1" advAuto="0"/>
      <p:bldP spid="421" grpId="40" animBg="1" advAuto="0"/>
      <p:bldP spid="424" grpId="41" animBg="1" advAuto="0"/>
      <p:bldP spid="427" grpId="58" animBg="1" advAuto="0"/>
      <p:bldP spid="428" grpId="51" animBg="1" advAuto="0"/>
      <p:bldP spid="431" grpId="17" animBg="1" advAuto="0"/>
      <p:bldP spid="434" grpId="27" animBg="1" advAuto="0"/>
      <p:bldP spid="437" grpId="45" animBg="1" advAuto="0"/>
      <p:bldP spid="440" grpId="56" animBg="1" advAuto="0"/>
      <p:bldP spid="443" grpId="57" animBg="1" advAuto="0"/>
      <p:bldP spid="446" grpId="46" animBg="1" advAuto="0"/>
      <p:bldP spid="449" grpId="30" animBg="1" advAuto="0"/>
      <p:bldP spid="452" grpId="24" animBg="1" advAuto="0"/>
      <p:bldP spid="455" grpId="7" animBg="1" advAuto="0"/>
      <p:bldP spid="458" grpId="47" animBg="1" advAuto="0"/>
      <p:bldP spid="461" grpId="59" animBg="1" advAuto="0"/>
      <p:bldP spid="464" grpId="34" animBg="1" advAuto="0"/>
      <p:bldP spid="467" grpId="19" animBg="1" advAuto="0"/>
      <p:bldP spid="470" grpId="14" animBg="1" advAuto="0"/>
      <p:bldP spid="473" grpId="33" animBg="1" advAuto="0"/>
      <p:bldP spid="476" grpId="28" animBg="1" advAuto="0"/>
      <p:bldP spid="479" grpId="53" animBg="1" advAuto="0"/>
      <p:bldP spid="482" grpId="44" animBg="1" advAuto="0"/>
      <p:bldP spid="485" grpId="4" animBg="1" advAuto="0"/>
      <p:bldP spid="488" grpId="32" animBg="1" advAuto="0"/>
      <p:bldP spid="491" grpId="12" animBg="1" advAuto="0"/>
      <p:bldP spid="494" grpId="55" animBg="1" advAuto="0"/>
      <p:bldP spid="497" grpId="29" animBg="1" advAuto="0"/>
      <p:bldP spid="500" grpId="26" animBg="1" advAuto="0"/>
      <p:bldP spid="503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蓝牙Mesh"/>
          <p:cNvSpPr txBox="1">
            <a:spLocks noGrp="1"/>
          </p:cNvSpPr>
          <p:nvPr>
            <p:ph type="title" idx="4294967295"/>
          </p:nvPr>
        </p:nvSpPr>
        <p:spPr>
          <a:xfrm>
            <a:off x="3742531" y="2495885"/>
            <a:ext cx="16898937" cy="2032001"/>
          </a:xfrm>
          <a:prstGeom prst="rect">
            <a:avLst/>
          </a:prstGeom>
        </p:spPr>
        <p:txBody>
          <a:bodyPr lIns="45155" tIns="45155" rIns="45155" bIns="45155"/>
          <a:lstStyle>
            <a:lvl1pPr defTabSz="764351">
              <a:defRPr sz="76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 err="1"/>
              <a:t>BlueTooth</a:t>
            </a:r>
            <a:r>
              <a:rPr lang="en-US" dirty="0"/>
              <a:t> </a:t>
            </a:r>
            <a:r>
              <a:rPr dirty="0"/>
              <a:t>Mesh</a:t>
            </a:r>
          </a:p>
        </p:txBody>
      </p:sp>
      <p:pic>
        <p:nvPicPr>
          <p:cNvPr id="569" name="蓝牙plus.png" descr="蓝牙plu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4465" y="5630465"/>
            <a:ext cx="2454956" cy="245495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未标题-1.jpg" descr="未标题-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12" name="成组"/>
          <p:cNvGrpSpPr/>
          <p:nvPr/>
        </p:nvGrpSpPr>
        <p:grpSpPr>
          <a:xfrm>
            <a:off x="22965646" y="636763"/>
            <a:ext cx="772066" cy="772067"/>
            <a:chOff x="0" y="0"/>
            <a:chExt cx="772065" cy="772065"/>
          </a:xfrm>
        </p:grpSpPr>
        <p:sp>
          <p:nvSpPr>
            <p:cNvPr id="110" name="矩形标注"/>
            <p:cNvSpPr/>
            <p:nvPr/>
          </p:nvSpPr>
          <p:spPr>
            <a:xfrm>
              <a:off x="0" y="0"/>
              <a:ext cx="772066" cy="772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13"/>
                  </a:moveTo>
                  <a:lnTo>
                    <a:pt x="0" y="887"/>
                  </a:lnTo>
                  <a:cubicBezTo>
                    <a:pt x="0" y="397"/>
                    <a:pt x="397" y="0"/>
                    <a:pt x="887" y="0"/>
                  </a:cubicBezTo>
                  <a:lnTo>
                    <a:pt x="20713" y="0"/>
                  </a:lnTo>
                  <a:cubicBezTo>
                    <a:pt x="21203" y="0"/>
                    <a:pt x="21600" y="397"/>
                    <a:pt x="21600" y="887"/>
                  </a:cubicBezTo>
                  <a:lnTo>
                    <a:pt x="21600" y="20713"/>
                  </a:lnTo>
                  <a:cubicBezTo>
                    <a:pt x="21600" y="21203"/>
                    <a:pt x="21203" y="21600"/>
                    <a:pt x="20713" y="21600"/>
                  </a:cubicBezTo>
                  <a:lnTo>
                    <a:pt x="887" y="21600"/>
                  </a:lnTo>
                  <a:cubicBezTo>
                    <a:pt x="397" y="21600"/>
                    <a:pt x="0" y="21203"/>
                    <a:pt x="0" y="207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6A00"/>
                </a:gs>
                <a:gs pos="100000">
                  <a:srgbClr val="FF4C00"/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00100">
                <a:lnSpc>
                  <a:spcPct val="120000"/>
                </a:lnSpc>
                <a:defRPr sz="3800">
                  <a:solidFill>
                    <a:srgbClr val="FE64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111" name="mi_logo.png" descr="mi_logo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4082" y="216043"/>
              <a:ext cx="499114" cy="33194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13" name="连接人与家"/>
          <p:cNvSpPr txBox="1"/>
          <p:nvPr/>
        </p:nvSpPr>
        <p:spPr>
          <a:xfrm>
            <a:off x="1463040" y="3056463"/>
            <a:ext cx="20756879" cy="67189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400">
              <a:defRPr sz="12000" spc="6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Connecting people &amp; home</a:t>
            </a:r>
            <a:endParaRPr dirty="0"/>
          </a:p>
        </p:txBody>
      </p:sp>
      <p:sp>
        <p:nvSpPr>
          <p:cNvPr id="114" name="小米IoT平台"/>
          <p:cNvSpPr txBox="1">
            <a:spLocks noGrp="1"/>
          </p:cNvSpPr>
          <p:nvPr>
            <p:ph type="title" idx="4294967295"/>
          </p:nvPr>
        </p:nvSpPr>
        <p:spPr>
          <a:xfrm>
            <a:off x="3607291" y="3452518"/>
            <a:ext cx="17182118" cy="1882643"/>
          </a:xfrm>
          <a:prstGeom prst="rect">
            <a:avLst/>
          </a:prstGeom>
        </p:spPr>
        <p:txBody>
          <a:bodyPr/>
          <a:lstStyle/>
          <a:p>
            <a:pPr>
              <a:defRPr sz="7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MIOT platform</a:t>
            </a:r>
            <a:endParaRPr dirty="0"/>
          </a:p>
        </p:txBody>
      </p:sp>
      <p:pic>
        <p:nvPicPr>
          <p:cNvPr id="115" name="MIJIA.png" descr="MIJI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00572" y="7892996"/>
            <a:ext cx="1982856" cy="198285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传统蓝牙方案"/>
          <p:cNvSpPr txBox="1">
            <a:spLocks noGrp="1"/>
          </p:cNvSpPr>
          <p:nvPr>
            <p:ph type="title" idx="4294967295"/>
          </p:nvPr>
        </p:nvSpPr>
        <p:spPr>
          <a:xfrm>
            <a:off x="3742531" y="2047822"/>
            <a:ext cx="16898937" cy="2032001"/>
          </a:xfrm>
          <a:prstGeom prst="rect">
            <a:avLst/>
          </a:prstGeom>
        </p:spPr>
        <p:txBody>
          <a:bodyPr lIns="45155" tIns="45155" rIns="45155" bIns="45155"/>
          <a:lstStyle>
            <a:lvl1pPr defTabSz="764351">
              <a:defRPr sz="76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Traditional </a:t>
            </a:r>
            <a:r>
              <a:rPr lang="en-US" dirty="0" err="1"/>
              <a:t>BlueTooth</a:t>
            </a:r>
            <a:r>
              <a:rPr lang="en-US" dirty="0"/>
              <a:t> solution</a:t>
            </a:r>
            <a:endParaRPr dirty="0"/>
          </a:p>
        </p:txBody>
      </p:sp>
      <p:sp>
        <p:nvSpPr>
          <p:cNvPr id="574" name="线条"/>
          <p:cNvSpPr/>
          <p:nvPr/>
        </p:nvSpPr>
        <p:spPr>
          <a:xfrm flipH="1">
            <a:off x="6658464" y="6868916"/>
            <a:ext cx="4096513" cy="1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grpSp>
        <p:nvGrpSpPr>
          <p:cNvPr id="577" name="成组"/>
          <p:cNvGrpSpPr/>
          <p:nvPr/>
        </p:nvGrpSpPr>
        <p:grpSpPr>
          <a:xfrm>
            <a:off x="13239312" y="6868916"/>
            <a:ext cx="4150327" cy="1"/>
            <a:chOff x="0" y="0"/>
            <a:chExt cx="4150325" cy="0"/>
          </a:xfrm>
        </p:grpSpPr>
        <p:sp>
          <p:nvSpPr>
            <p:cNvPr id="575" name="线条"/>
            <p:cNvSpPr/>
            <p:nvPr/>
          </p:nvSpPr>
          <p:spPr>
            <a:xfrm flipH="1" flipV="1">
              <a:off x="0" y="0"/>
              <a:ext cx="3806140" cy="1"/>
            </a:xfrm>
            <a:prstGeom prst="line">
              <a:avLst/>
            </a:prstGeom>
            <a:noFill/>
            <a:ln w="254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576" name="线条"/>
            <p:cNvSpPr/>
            <p:nvPr/>
          </p:nvSpPr>
          <p:spPr>
            <a:xfrm>
              <a:off x="344186" y="0"/>
              <a:ext cx="3806140" cy="1"/>
            </a:xfrm>
            <a:prstGeom prst="line">
              <a:avLst/>
            </a:prstGeom>
            <a:noFill/>
            <a:ln w="254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578" name="蓝牙"/>
          <p:cNvSpPr txBox="1"/>
          <p:nvPr/>
        </p:nvSpPr>
        <p:spPr>
          <a:xfrm>
            <a:off x="7648829" y="6061778"/>
            <a:ext cx="2115785" cy="5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200" b="1">
                <a:solidFill>
                  <a:schemeClr val="accent1">
                    <a:satOff val="-3355"/>
                    <a:lumOff val="2661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 err="1"/>
              <a:t>BlueTooth</a:t>
            </a:r>
            <a:endParaRPr dirty="0"/>
          </a:p>
        </p:txBody>
      </p:sp>
      <p:sp>
        <p:nvSpPr>
          <p:cNvPr id="579" name="互联网"/>
          <p:cNvSpPr txBox="1"/>
          <p:nvPr/>
        </p:nvSpPr>
        <p:spPr>
          <a:xfrm>
            <a:off x="14676187" y="6061778"/>
            <a:ext cx="1593206" cy="5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2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Internet</a:t>
            </a:r>
            <a:endParaRPr dirty="0"/>
          </a:p>
        </p:txBody>
      </p:sp>
      <p:pic>
        <p:nvPicPr>
          <p:cNvPr id="580" name="WechatIMG97.png" descr="WechatIMG9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13454" y="4820660"/>
            <a:ext cx="4096513" cy="4096512"/>
          </a:xfrm>
          <a:prstGeom prst="rect">
            <a:avLst/>
          </a:prstGeom>
          <a:ln w="3175">
            <a:miter lim="400000"/>
          </a:ln>
        </p:spPr>
      </p:pic>
      <p:pic>
        <p:nvPicPr>
          <p:cNvPr id="581" name="手机.png" descr="手机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93489" y="4635437"/>
            <a:ext cx="4466957" cy="4466958"/>
          </a:xfrm>
          <a:prstGeom prst="rect">
            <a:avLst/>
          </a:prstGeom>
          <a:ln w="3175">
            <a:miter lim="400000"/>
          </a:ln>
        </p:spPr>
      </p:pic>
      <p:sp>
        <p:nvSpPr>
          <p:cNvPr id="582" name="BLE设备"/>
          <p:cNvSpPr txBox="1"/>
          <p:nvPr/>
        </p:nvSpPr>
        <p:spPr>
          <a:xfrm>
            <a:off x="4258751" y="8652543"/>
            <a:ext cx="1869111" cy="5428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BLE</a:t>
            </a:r>
            <a:r>
              <a:rPr lang="en-US" altLang="zh-CN" dirty="0"/>
              <a:t> device</a:t>
            </a:r>
            <a:endParaRPr dirty="0"/>
          </a:p>
        </p:txBody>
      </p:sp>
      <p:sp>
        <p:nvSpPr>
          <p:cNvPr id="583" name="手机"/>
          <p:cNvSpPr txBox="1"/>
          <p:nvPr/>
        </p:nvSpPr>
        <p:spPr>
          <a:xfrm>
            <a:off x="11093088" y="8652543"/>
            <a:ext cx="1869111" cy="5428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 fontScale="92500"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Smart Phone</a:t>
            </a:r>
            <a:endParaRPr dirty="0"/>
          </a:p>
        </p:txBody>
      </p:sp>
      <p:sp>
        <p:nvSpPr>
          <p:cNvPr id="584" name="云端"/>
          <p:cNvSpPr txBox="1"/>
          <p:nvPr/>
        </p:nvSpPr>
        <p:spPr>
          <a:xfrm>
            <a:off x="18327155" y="8652548"/>
            <a:ext cx="1869111" cy="5428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dirty="0"/>
              <a:t>Cloud</a:t>
            </a:r>
            <a:endParaRPr dirty="0"/>
          </a:p>
        </p:txBody>
      </p:sp>
      <p:sp>
        <p:nvSpPr>
          <p:cNvPr id="585" name="低功耗、低成本、体积小…"/>
          <p:cNvSpPr txBox="1"/>
          <p:nvPr/>
        </p:nvSpPr>
        <p:spPr>
          <a:xfrm>
            <a:off x="3633673" y="9431898"/>
            <a:ext cx="3119267" cy="6287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 fontScale="92500" lnSpcReduction="20000"/>
          </a:bodyPr>
          <a:lstStyle/>
          <a:p>
            <a:pPr defTabSz="489185">
              <a:defRPr sz="153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Low power </a:t>
            </a:r>
            <a:r>
              <a:rPr lang="en-US" altLang="zh-CN" dirty="0" err="1"/>
              <a:t>consumption</a:t>
            </a:r>
            <a:r>
              <a:rPr dirty="0" err="1"/>
              <a:t>、</a:t>
            </a:r>
            <a:r>
              <a:rPr lang="en-US" dirty="0" err="1"/>
              <a:t>low</a:t>
            </a:r>
            <a:r>
              <a:rPr lang="en-US" dirty="0"/>
              <a:t> </a:t>
            </a:r>
            <a:r>
              <a:rPr lang="en-US" dirty="0" err="1"/>
              <a:t>cost</a:t>
            </a:r>
            <a:r>
              <a:rPr dirty="0" err="1"/>
              <a:t>、</a:t>
            </a:r>
            <a:r>
              <a:rPr lang="en-US" dirty="0" err="1"/>
              <a:t>small</a:t>
            </a:r>
            <a:r>
              <a:rPr lang="en-US" dirty="0"/>
              <a:t> size</a:t>
            </a:r>
            <a:endParaRPr dirty="0"/>
          </a:p>
          <a:p>
            <a:pPr defTabSz="489185">
              <a:defRPr sz="153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Cannot  always  online</a:t>
            </a:r>
            <a:endParaRPr dirty="0"/>
          </a:p>
        </p:txBody>
      </p:sp>
      <p:sp>
        <p:nvSpPr>
          <p:cNvPr id="586" name="每次都需要用户主动打开APP进行数据同步，活跃低"/>
          <p:cNvSpPr txBox="1"/>
          <p:nvPr/>
        </p:nvSpPr>
        <p:spPr>
          <a:xfrm>
            <a:off x="10504586" y="9431898"/>
            <a:ext cx="3119267" cy="6287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489185">
              <a:defRPr sz="153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Require user to Launch App for data Sync, low activity</a:t>
            </a:r>
            <a:endParaRPr dirty="0"/>
          </a:p>
        </p:txBody>
      </p:sp>
      <p:sp>
        <p:nvSpPr>
          <p:cNvPr id="587" name="无法及时与设备通信，无法获取状态或操控"/>
          <p:cNvSpPr txBox="1"/>
          <p:nvPr/>
        </p:nvSpPr>
        <p:spPr>
          <a:xfrm>
            <a:off x="17702077" y="9431898"/>
            <a:ext cx="3119267" cy="6287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489185">
              <a:defRPr sz="153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Cannot reach device </a:t>
            </a:r>
            <a:r>
              <a:rPr lang="en-US" dirty="0" err="1"/>
              <a:t>timely</a:t>
            </a:r>
            <a:r>
              <a:rPr dirty="0" err="1"/>
              <a:t>，</a:t>
            </a:r>
            <a:r>
              <a:rPr lang="en-US" altLang="zh-CN" dirty="0" err="1"/>
              <a:t>cannot</a:t>
            </a:r>
            <a:r>
              <a:rPr lang="en-US" altLang="zh-CN" dirty="0"/>
              <a:t> acquire state and control</a:t>
            </a:r>
            <a:endParaRPr dirty="0"/>
          </a:p>
        </p:txBody>
      </p:sp>
      <p:pic>
        <p:nvPicPr>
          <p:cNvPr id="588" name="温湿度计2.png" descr="温湿度计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14982" y="5779676"/>
            <a:ext cx="2156649" cy="215664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蓝牙Mesh"/>
          <p:cNvSpPr txBox="1">
            <a:spLocks noGrp="1"/>
          </p:cNvSpPr>
          <p:nvPr>
            <p:ph type="title" idx="4294967295"/>
          </p:nvPr>
        </p:nvSpPr>
        <p:spPr>
          <a:xfrm>
            <a:off x="3742531" y="1793822"/>
            <a:ext cx="16898937" cy="2032001"/>
          </a:xfrm>
          <a:prstGeom prst="rect">
            <a:avLst/>
          </a:prstGeom>
        </p:spPr>
        <p:txBody>
          <a:bodyPr lIns="45155" tIns="45155" rIns="45155" bIns="45155"/>
          <a:lstStyle>
            <a:lvl1pPr defTabSz="764351">
              <a:defRPr sz="76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 err="1"/>
              <a:t>BlueTooth</a:t>
            </a:r>
            <a:r>
              <a:rPr lang="en-US" dirty="0"/>
              <a:t> </a:t>
            </a:r>
            <a:r>
              <a:rPr dirty="0"/>
              <a:t>Mesh</a:t>
            </a:r>
          </a:p>
        </p:txBody>
      </p:sp>
      <p:pic>
        <p:nvPicPr>
          <p:cNvPr id="593" name="手环2代.png" descr="手环2代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3728" y="4691577"/>
            <a:ext cx="3115157" cy="3115157"/>
          </a:xfrm>
          <a:prstGeom prst="rect">
            <a:avLst/>
          </a:prstGeom>
          <a:ln w="3175">
            <a:miter lim="400000"/>
          </a:ln>
        </p:spPr>
      </p:pic>
      <p:sp>
        <p:nvSpPr>
          <p:cNvPr id="594" name="线条"/>
          <p:cNvSpPr/>
          <p:nvPr/>
        </p:nvSpPr>
        <p:spPr>
          <a:xfrm flipH="1" flipV="1">
            <a:off x="6658464" y="6249155"/>
            <a:ext cx="4096513" cy="1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grpSp>
        <p:nvGrpSpPr>
          <p:cNvPr id="597" name="成组"/>
          <p:cNvGrpSpPr/>
          <p:nvPr/>
        </p:nvGrpSpPr>
        <p:grpSpPr>
          <a:xfrm>
            <a:off x="13239312" y="6249155"/>
            <a:ext cx="4150327" cy="1"/>
            <a:chOff x="0" y="0"/>
            <a:chExt cx="4150325" cy="0"/>
          </a:xfrm>
        </p:grpSpPr>
        <p:sp>
          <p:nvSpPr>
            <p:cNvPr id="595" name="线条"/>
            <p:cNvSpPr/>
            <p:nvPr/>
          </p:nvSpPr>
          <p:spPr>
            <a:xfrm flipH="1" flipV="1">
              <a:off x="0" y="0"/>
              <a:ext cx="3806140" cy="1"/>
            </a:xfrm>
            <a:prstGeom prst="line">
              <a:avLst/>
            </a:prstGeom>
            <a:noFill/>
            <a:ln w="254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596" name="线条"/>
            <p:cNvSpPr/>
            <p:nvPr/>
          </p:nvSpPr>
          <p:spPr>
            <a:xfrm>
              <a:off x="344186" y="0"/>
              <a:ext cx="3806140" cy="1"/>
            </a:xfrm>
            <a:prstGeom prst="line">
              <a:avLst/>
            </a:prstGeom>
            <a:noFill/>
            <a:ln w="254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598" name="蓝牙"/>
          <p:cNvSpPr txBox="1"/>
          <p:nvPr/>
        </p:nvSpPr>
        <p:spPr>
          <a:xfrm>
            <a:off x="8250756" y="5442018"/>
            <a:ext cx="911929" cy="5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200" b="1">
                <a:solidFill>
                  <a:schemeClr val="accent1">
                    <a:satOff val="-3355"/>
                    <a:lumOff val="2661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BLE</a:t>
            </a:r>
            <a:endParaRPr dirty="0"/>
          </a:p>
        </p:txBody>
      </p:sp>
      <p:sp>
        <p:nvSpPr>
          <p:cNvPr id="599" name="互联网"/>
          <p:cNvSpPr txBox="1"/>
          <p:nvPr/>
        </p:nvSpPr>
        <p:spPr>
          <a:xfrm>
            <a:off x="14676187" y="5442018"/>
            <a:ext cx="1593206" cy="5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>
              <a:defRPr sz="3200"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Internet</a:t>
            </a:r>
            <a:endParaRPr dirty="0"/>
          </a:p>
        </p:txBody>
      </p:sp>
      <p:pic>
        <p:nvPicPr>
          <p:cNvPr id="600" name="WechatIMG97.png" descr="WechatIMG9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13454" y="4200900"/>
            <a:ext cx="4096513" cy="4096513"/>
          </a:xfrm>
          <a:prstGeom prst="rect">
            <a:avLst/>
          </a:prstGeom>
          <a:ln w="3175">
            <a:miter lim="400000"/>
          </a:ln>
        </p:spPr>
      </p:pic>
      <p:sp>
        <p:nvSpPr>
          <p:cNvPr id="601" name="BLE设备"/>
          <p:cNvSpPr txBox="1"/>
          <p:nvPr/>
        </p:nvSpPr>
        <p:spPr>
          <a:xfrm>
            <a:off x="4766751" y="8032783"/>
            <a:ext cx="1869111" cy="5428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BLE</a:t>
            </a:r>
            <a:r>
              <a:rPr lang="en-US" altLang="zh-CN" dirty="0"/>
              <a:t> device</a:t>
            </a:r>
            <a:endParaRPr dirty="0"/>
          </a:p>
        </p:txBody>
      </p:sp>
      <p:sp>
        <p:nvSpPr>
          <p:cNvPr id="602" name="云端"/>
          <p:cNvSpPr txBox="1"/>
          <p:nvPr/>
        </p:nvSpPr>
        <p:spPr>
          <a:xfrm>
            <a:off x="18327155" y="8032788"/>
            <a:ext cx="1869111" cy="5428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Cloud</a:t>
            </a:r>
            <a:endParaRPr dirty="0"/>
          </a:p>
        </p:txBody>
      </p:sp>
      <p:pic>
        <p:nvPicPr>
          <p:cNvPr id="603" name="双模芯片.png" descr="双模芯片.png"/>
          <p:cNvPicPr>
            <a:picLocks noChangeAspect="1"/>
          </p:cNvPicPr>
          <p:nvPr/>
        </p:nvPicPr>
        <p:blipFill>
          <a:blip r:embed="rId5">
            <a:extLst/>
          </a:blip>
          <a:srcRect t="9049" r="5211" b="9049"/>
          <a:stretch>
            <a:fillRect/>
          </a:stretch>
        </p:blipFill>
        <p:spPr>
          <a:xfrm>
            <a:off x="10517359" y="4944231"/>
            <a:ext cx="3020607" cy="2609901"/>
          </a:xfrm>
          <a:prstGeom prst="rect">
            <a:avLst/>
          </a:prstGeom>
          <a:ln w="3175">
            <a:miter lim="400000"/>
          </a:ln>
          <a:effectLst>
            <a:outerShdw blurRad="177800" dist="609600" dir="5400000" rotWithShape="0">
              <a:srgbClr val="000000">
                <a:alpha val="45762"/>
              </a:srgbClr>
            </a:outerShdw>
          </a:effectLst>
        </p:spPr>
      </p:pic>
      <p:sp>
        <p:nvSpPr>
          <p:cNvPr id="604" name="蓝牙 + WiFi 双模模组…"/>
          <p:cNvSpPr txBox="1"/>
          <p:nvPr/>
        </p:nvSpPr>
        <p:spPr>
          <a:xfrm>
            <a:off x="10048253" y="3886951"/>
            <a:ext cx="3958781" cy="11189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/>
          <a:p>
            <a: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BLE</a:t>
            </a:r>
            <a:r>
              <a:rPr dirty="0"/>
              <a:t> + </a:t>
            </a:r>
            <a:r>
              <a:rPr dirty="0" err="1"/>
              <a:t>WiFi</a:t>
            </a:r>
            <a:r>
              <a:rPr dirty="0"/>
              <a:t> </a:t>
            </a:r>
            <a:r>
              <a:rPr lang="en-US" dirty="0"/>
              <a:t>Dual-module</a:t>
            </a:r>
            <a:endParaRPr dirty="0"/>
          </a:p>
          <a:p>
            <a: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2016</a:t>
            </a:r>
          </a:p>
        </p:txBody>
      </p:sp>
      <p:pic>
        <p:nvPicPr>
          <p:cNvPr id="605" name="床头灯.png" descr="床头灯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07870" y="8672489"/>
            <a:ext cx="2423795" cy="2423795"/>
          </a:xfrm>
          <a:prstGeom prst="rect">
            <a:avLst/>
          </a:prstGeom>
          <a:ln w="3175">
            <a:miter lim="400000"/>
          </a:ln>
        </p:spPr>
      </p:pic>
      <p:sp>
        <p:nvSpPr>
          <p:cNvPr id="606" name="线条"/>
          <p:cNvSpPr/>
          <p:nvPr/>
        </p:nvSpPr>
        <p:spPr>
          <a:xfrm flipV="1">
            <a:off x="9392380" y="7505366"/>
            <a:ext cx="1219201" cy="1219201"/>
          </a:xfrm>
          <a:prstGeom prst="line">
            <a:avLst/>
          </a:prstGeom>
          <a:ln w="3175">
            <a:solidFill>
              <a:srgbClr val="FFFFFF"/>
            </a:solidFill>
            <a:miter lim="400000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sp>
        <p:nvSpPr>
          <p:cNvPr id="607" name="线条"/>
          <p:cNvSpPr/>
          <p:nvPr/>
        </p:nvSpPr>
        <p:spPr>
          <a:xfrm flipV="1">
            <a:off x="11924658" y="7505366"/>
            <a:ext cx="1" cy="1219202"/>
          </a:xfrm>
          <a:prstGeom prst="line">
            <a:avLst/>
          </a:prstGeom>
          <a:ln w="3175">
            <a:solidFill>
              <a:srgbClr val="FFFFFF"/>
            </a:solidFill>
            <a:miter lim="400000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pic>
        <p:nvPicPr>
          <p:cNvPr id="608" name="图像" descr="图像"/>
          <p:cNvPicPr>
            <a:picLocks noChangeAspect="1"/>
          </p:cNvPicPr>
          <p:nvPr/>
        </p:nvPicPr>
        <p:blipFill>
          <a:blip r:embed="rId7">
            <a:extLst/>
          </a:blip>
          <a:srcRect l="15688" t="10919" r="12238" b="7271"/>
          <a:stretch>
            <a:fillRect/>
          </a:stretch>
        </p:blipFill>
        <p:spPr>
          <a:xfrm>
            <a:off x="11529199" y="6109814"/>
            <a:ext cx="630962" cy="6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4" h="21570" extrusionOk="0">
                <a:moveTo>
                  <a:pt x="10253" y="0"/>
                </a:moveTo>
                <a:cubicBezTo>
                  <a:pt x="7724" y="0"/>
                  <a:pt x="7344" y="78"/>
                  <a:pt x="5568" y="994"/>
                </a:cubicBezTo>
                <a:cubicBezTo>
                  <a:pt x="3359" y="2134"/>
                  <a:pt x="1870" y="3742"/>
                  <a:pt x="753" y="6210"/>
                </a:cubicBezTo>
                <a:cubicBezTo>
                  <a:pt x="113" y="7623"/>
                  <a:pt x="0" y="8296"/>
                  <a:pt x="0" y="10608"/>
                </a:cubicBezTo>
                <a:cubicBezTo>
                  <a:pt x="0" y="12922"/>
                  <a:pt x="117" y="13602"/>
                  <a:pt x="766" y="15061"/>
                </a:cubicBezTo>
                <a:cubicBezTo>
                  <a:pt x="2199" y="18284"/>
                  <a:pt x="5013" y="20651"/>
                  <a:pt x="8241" y="21352"/>
                </a:cubicBezTo>
                <a:cubicBezTo>
                  <a:pt x="8897" y="21495"/>
                  <a:pt x="9563" y="21566"/>
                  <a:pt x="10214" y="21570"/>
                </a:cubicBezTo>
                <a:cubicBezTo>
                  <a:pt x="14773" y="21600"/>
                  <a:pt x="19023" y="18370"/>
                  <a:pt x="20247" y="13631"/>
                </a:cubicBezTo>
                <a:cubicBezTo>
                  <a:pt x="21600" y="8391"/>
                  <a:pt x="19319" y="3082"/>
                  <a:pt x="14744" y="844"/>
                </a:cubicBezTo>
                <a:cubicBezTo>
                  <a:pt x="13225" y="101"/>
                  <a:pt x="12663" y="0"/>
                  <a:pt x="10253" y="0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609" name="线条"/>
          <p:cNvSpPr/>
          <p:nvPr/>
        </p:nvSpPr>
        <p:spPr>
          <a:xfrm flipH="1" flipV="1">
            <a:off x="13300156" y="7505367"/>
            <a:ext cx="1219200" cy="1219200"/>
          </a:xfrm>
          <a:prstGeom prst="line">
            <a:avLst/>
          </a:prstGeom>
          <a:ln w="3175">
            <a:solidFill>
              <a:srgbClr val="FFFFFF"/>
            </a:solidFill>
            <a:miter lim="400000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sp>
        <p:nvSpPr>
          <p:cNvPr id="610" name="数十款双模产品"/>
          <p:cNvSpPr txBox="1"/>
          <p:nvPr/>
        </p:nvSpPr>
        <p:spPr>
          <a:xfrm>
            <a:off x="10910119" y="11228368"/>
            <a:ext cx="1869111" cy="5428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 fontScale="92500" lnSpcReduction="20000"/>
          </a:bodyPr>
          <a:lstStyle>
            <a:lvl1pPr defTabSz="634412">
              <a:defRPr sz="199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Tens of dual-module</a:t>
            </a:r>
            <a:r>
              <a:rPr lang="en-US" altLang="zh-CN" dirty="0"/>
              <a:t> product</a:t>
            </a:r>
            <a:endParaRPr dirty="0"/>
          </a:p>
        </p:txBody>
      </p:sp>
      <p:grpSp>
        <p:nvGrpSpPr>
          <p:cNvPr id="614" name="成组"/>
          <p:cNvGrpSpPr/>
          <p:nvPr/>
        </p:nvGrpSpPr>
        <p:grpSpPr>
          <a:xfrm>
            <a:off x="10938305" y="9479895"/>
            <a:ext cx="2178725" cy="902342"/>
            <a:chOff x="0" y="0"/>
            <a:chExt cx="2178723" cy="902340"/>
          </a:xfrm>
        </p:grpSpPr>
        <p:sp>
          <p:nvSpPr>
            <p:cNvPr id="612" name="形状"/>
            <p:cNvSpPr/>
            <p:nvPr/>
          </p:nvSpPr>
          <p:spPr>
            <a:xfrm>
              <a:off x="10847" y="-1"/>
              <a:ext cx="2167877" cy="58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117" y="10690"/>
                  </a:moveTo>
                  <a:lnTo>
                    <a:pt x="0" y="21307"/>
                  </a:lnTo>
                  <a:cubicBezTo>
                    <a:pt x="3439" y="16443"/>
                    <a:pt x="7092" y="13925"/>
                    <a:pt x="10778" y="13875"/>
                  </a:cubicBezTo>
                  <a:cubicBezTo>
                    <a:pt x="14475" y="13825"/>
                    <a:pt x="18143" y="16259"/>
                    <a:pt x="21600" y="21056"/>
                  </a:cubicBezTo>
                  <a:lnTo>
                    <a:pt x="21355" y="9758"/>
                  </a:lnTo>
                  <a:cubicBezTo>
                    <a:pt x="18025" y="3066"/>
                    <a:pt x="14271" y="-293"/>
                    <a:pt x="10472" y="20"/>
                  </a:cubicBezTo>
                  <a:cubicBezTo>
                    <a:pt x="6830" y="321"/>
                    <a:pt x="3267" y="3991"/>
                    <a:pt x="117" y="10690"/>
                  </a:cubicBezTo>
                  <a:close/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613" name="椭圆形"/>
            <p:cNvSpPr/>
            <p:nvPr/>
          </p:nvSpPr>
          <p:spPr>
            <a:xfrm>
              <a:off x="0" y="323215"/>
              <a:ext cx="2173335" cy="579126"/>
            </a:xfrm>
            <a:prstGeom prst="ellipse">
              <a:avLst/>
            </a:prstGeom>
            <a:solidFill>
              <a:srgbClr val="53585F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19" name="成组"/>
          <p:cNvGrpSpPr/>
          <p:nvPr/>
        </p:nvGrpSpPr>
        <p:grpSpPr>
          <a:xfrm>
            <a:off x="14856570" y="9277354"/>
            <a:ext cx="915812" cy="1307425"/>
            <a:chOff x="0" y="0"/>
            <a:chExt cx="915811" cy="1307423"/>
          </a:xfrm>
        </p:grpSpPr>
        <p:sp>
          <p:nvSpPr>
            <p:cNvPr id="615" name="矩形"/>
            <p:cNvSpPr/>
            <p:nvPr/>
          </p:nvSpPr>
          <p:spPr>
            <a:xfrm>
              <a:off x="327201" y="987627"/>
              <a:ext cx="262609" cy="200530"/>
            </a:xfrm>
            <a:prstGeom prst="rect">
              <a:avLst/>
            </a:prstGeom>
            <a:solidFill>
              <a:srgbClr val="53585F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圆角矩形"/>
            <p:cNvSpPr/>
            <p:nvPr/>
          </p:nvSpPr>
          <p:spPr>
            <a:xfrm>
              <a:off x="150526" y="0"/>
              <a:ext cx="615959" cy="1100278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圆形"/>
            <p:cNvSpPr/>
            <p:nvPr/>
          </p:nvSpPr>
          <p:spPr>
            <a:xfrm>
              <a:off x="232315" y="88458"/>
              <a:ext cx="452382" cy="452382"/>
            </a:xfrm>
            <a:prstGeom prst="ellipse">
              <a:avLst/>
            </a:prstGeom>
            <a:solidFill>
              <a:srgbClr val="53585F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形状"/>
            <p:cNvSpPr/>
            <p:nvPr/>
          </p:nvSpPr>
          <p:spPr>
            <a:xfrm>
              <a:off x="0" y="1194354"/>
              <a:ext cx="915812" cy="113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9" extrusionOk="0">
                  <a:moveTo>
                    <a:pt x="21600" y="20266"/>
                  </a:moveTo>
                  <a:lnTo>
                    <a:pt x="24" y="21269"/>
                  </a:lnTo>
                  <a:lnTo>
                    <a:pt x="0" y="16044"/>
                  </a:lnTo>
                  <a:cubicBezTo>
                    <a:pt x="1478" y="9259"/>
                    <a:pt x="3090" y="4521"/>
                    <a:pt x="4766" y="2030"/>
                  </a:cubicBezTo>
                  <a:cubicBezTo>
                    <a:pt x="5934" y="296"/>
                    <a:pt x="7124" y="-331"/>
                    <a:pt x="8310" y="164"/>
                  </a:cubicBezTo>
                  <a:lnTo>
                    <a:pt x="13949" y="405"/>
                  </a:lnTo>
                  <a:lnTo>
                    <a:pt x="14259" y="195"/>
                  </a:lnTo>
                  <a:cubicBezTo>
                    <a:pt x="16110" y="765"/>
                    <a:pt x="17938" y="3608"/>
                    <a:pt x="19679" y="8627"/>
                  </a:cubicBezTo>
                  <a:cubicBezTo>
                    <a:pt x="20334" y="10515"/>
                    <a:pt x="20975" y="12705"/>
                    <a:pt x="21599" y="15188"/>
                  </a:cubicBezTo>
                  <a:lnTo>
                    <a:pt x="21600" y="20266"/>
                  </a:lnTo>
                  <a:close/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0F1A24611.jpeg" descr="0F1A2461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1" y="-847602"/>
            <a:ext cx="25293709" cy="16865667"/>
          </a:xfrm>
          <a:prstGeom prst="rect">
            <a:avLst/>
          </a:prstGeom>
          <a:ln w="3175">
            <a:miter lim="400000"/>
          </a:ln>
        </p:spPr>
      </p:pic>
      <p:pic>
        <p:nvPicPr>
          <p:cNvPr id="624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62035" y="492531"/>
            <a:ext cx="632559" cy="628748"/>
          </a:xfrm>
          <a:prstGeom prst="rect">
            <a:avLst/>
          </a:prstGeom>
          <a:ln w="3175">
            <a:miter lim="400000"/>
          </a:ln>
        </p:spPr>
      </p:pic>
      <p:sp>
        <p:nvSpPr>
          <p:cNvPr id="625" name="米家蓝牙温湿度计"/>
          <p:cNvSpPr txBox="1"/>
          <p:nvPr/>
        </p:nvSpPr>
        <p:spPr>
          <a:xfrm>
            <a:off x="326302" y="424920"/>
            <a:ext cx="4649125" cy="4643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sp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Mi Home BLE</a:t>
            </a:r>
            <a:r>
              <a:rPr lang="en-US" altLang="zh-CN" dirty="0"/>
              <a:t> </a:t>
            </a:r>
            <a:r>
              <a:rPr lang="en-US" altLang="zh-CN" dirty="0" err="1"/>
              <a:t>Hygrothermograph</a:t>
            </a:r>
            <a:endParaRPr dirty="0"/>
          </a:p>
        </p:txBody>
      </p:sp>
      <p:pic>
        <p:nvPicPr>
          <p:cNvPr id="626" name="云服务plus.png" descr="云服务plu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51044" y="1956897"/>
            <a:ext cx="3299630" cy="3299630"/>
          </a:xfrm>
          <a:prstGeom prst="rect">
            <a:avLst/>
          </a:prstGeom>
          <a:ln w="3175">
            <a:miter lim="400000"/>
          </a:ln>
        </p:spPr>
      </p:pic>
      <p:sp>
        <p:nvSpPr>
          <p:cNvPr id="627" name="线条"/>
          <p:cNvSpPr/>
          <p:nvPr/>
        </p:nvSpPr>
        <p:spPr>
          <a:xfrm flipV="1">
            <a:off x="4302961" y="7723136"/>
            <a:ext cx="1" cy="1756349"/>
          </a:xfrm>
          <a:prstGeom prst="line">
            <a:avLst/>
          </a:prstGeom>
          <a:ln w="25400" cap="rnd">
            <a:solidFill>
              <a:srgbClr val="FFFFFF"/>
            </a:solidFill>
            <a:custDash>
              <a:ds d="100000" sp="200000"/>
            </a:custDash>
            <a:miter lim="400000"/>
          </a:ln>
        </p:spPr>
        <p:txBody>
          <a:bodyPr lIns="47037" tIns="47037" rIns="47037" bIns="47037" anchor="ctr"/>
          <a:lstStyle/>
          <a:p>
            <a:pPr defTabSz="764351">
              <a:defRPr sz="2800"/>
            </a:pPr>
            <a:endParaRPr/>
          </a:p>
        </p:txBody>
      </p:sp>
      <p:pic>
        <p:nvPicPr>
          <p:cNvPr id="628" name="蓝牙plus.png" descr="蓝牙plu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30010" y="8113551"/>
            <a:ext cx="975714" cy="975714"/>
          </a:xfrm>
          <a:prstGeom prst="rect">
            <a:avLst/>
          </a:prstGeom>
          <a:ln w="3175">
            <a:miter lim="400000"/>
          </a:ln>
        </p:spPr>
      </p:pic>
      <p:pic>
        <p:nvPicPr>
          <p:cNvPr id="629" name="wifi.png" descr="wifi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97001" y="6052684"/>
            <a:ext cx="977901" cy="977901"/>
          </a:xfrm>
          <a:prstGeom prst="rect">
            <a:avLst/>
          </a:prstGeom>
          <a:ln w="3175">
            <a:miter lim="400000"/>
          </a:ln>
        </p:spPr>
      </p:pic>
      <p:sp>
        <p:nvSpPr>
          <p:cNvPr id="630" name="线条"/>
          <p:cNvSpPr/>
          <p:nvPr/>
        </p:nvSpPr>
        <p:spPr>
          <a:xfrm flipH="1" flipV="1">
            <a:off x="7080637" y="3606706"/>
            <a:ext cx="4018693" cy="1"/>
          </a:xfrm>
          <a:prstGeom prst="line">
            <a:avLst/>
          </a:prstGeom>
          <a:ln w="127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7037" tIns="47037" rIns="47037" bIns="47037" anchor="ctr"/>
          <a:lstStyle/>
          <a:p>
            <a:pPr defTabSz="764351">
              <a:defRPr sz="2800"/>
            </a:pPr>
            <a:endParaRPr/>
          </a:p>
        </p:txBody>
      </p:sp>
      <p:sp>
        <p:nvSpPr>
          <p:cNvPr id="631" name="线条"/>
          <p:cNvSpPr/>
          <p:nvPr/>
        </p:nvSpPr>
        <p:spPr>
          <a:xfrm flipV="1">
            <a:off x="5900853" y="4460615"/>
            <a:ext cx="1" cy="3778770"/>
          </a:xfrm>
          <a:prstGeom prst="line">
            <a:avLst/>
          </a:prstGeom>
          <a:ln w="127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7037" tIns="47037" rIns="47037" bIns="47037" anchor="ctr"/>
          <a:lstStyle/>
          <a:p>
            <a:pPr defTabSz="764351">
              <a:defRPr sz="2800"/>
            </a:pPr>
            <a:endParaRPr/>
          </a:p>
        </p:txBody>
      </p:sp>
      <p:sp>
        <p:nvSpPr>
          <p:cNvPr id="632" name="线条"/>
          <p:cNvSpPr/>
          <p:nvPr/>
        </p:nvSpPr>
        <p:spPr>
          <a:xfrm flipV="1">
            <a:off x="11089390" y="2629783"/>
            <a:ext cx="1" cy="975714"/>
          </a:xfrm>
          <a:prstGeom prst="line">
            <a:avLst/>
          </a:prstGeom>
          <a:ln w="127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7037" tIns="47037" rIns="47037" bIns="47037" anchor="ctr"/>
          <a:lstStyle/>
          <a:p>
            <a:pPr defTabSz="764351">
              <a:defRPr sz="2800"/>
            </a:pPr>
            <a:endParaRPr/>
          </a:p>
        </p:txBody>
      </p:sp>
      <p:sp>
        <p:nvSpPr>
          <p:cNvPr id="633" name="线条"/>
          <p:cNvSpPr/>
          <p:nvPr/>
        </p:nvSpPr>
        <p:spPr>
          <a:xfrm>
            <a:off x="5900853" y="8153241"/>
            <a:ext cx="1" cy="436975"/>
          </a:xfrm>
          <a:prstGeom prst="line">
            <a:avLst/>
          </a:prstGeom>
          <a:ln w="127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7037" tIns="47037" rIns="47037" bIns="47037" anchor="ctr"/>
          <a:lstStyle/>
          <a:p>
            <a:pPr defTabSz="764351">
              <a:defRPr sz="2800"/>
            </a:pPr>
            <a:endParaRPr/>
          </a:p>
        </p:txBody>
      </p:sp>
      <p:sp>
        <p:nvSpPr>
          <p:cNvPr id="634" name="线条"/>
          <p:cNvSpPr/>
          <p:nvPr/>
        </p:nvSpPr>
        <p:spPr>
          <a:xfrm>
            <a:off x="4300938" y="9469361"/>
            <a:ext cx="975520" cy="1"/>
          </a:xfrm>
          <a:prstGeom prst="line">
            <a:avLst/>
          </a:prstGeom>
          <a:ln w="127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7037" tIns="47037" rIns="47037" bIns="47037" anchor="ctr"/>
          <a:lstStyle/>
          <a:p>
            <a:pPr defTabSz="764351">
              <a:defRPr sz="28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3" animBg="1" advAuto="0"/>
      <p:bldP spid="627" grpId="1" animBg="1" advAuto="0"/>
      <p:bldP spid="628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成组"/>
          <p:cNvGrpSpPr/>
          <p:nvPr/>
        </p:nvGrpSpPr>
        <p:grpSpPr>
          <a:xfrm>
            <a:off x="13054893" y="2248621"/>
            <a:ext cx="2848572" cy="2848573"/>
            <a:chOff x="0" y="0"/>
            <a:chExt cx="2848571" cy="2848571"/>
          </a:xfrm>
        </p:grpSpPr>
        <p:sp>
          <p:nvSpPr>
            <p:cNvPr id="638" name="成组"/>
            <p:cNvSpPr/>
            <p:nvPr/>
          </p:nvSpPr>
          <p:spPr>
            <a:xfrm>
              <a:off x="0" y="0"/>
              <a:ext cx="2848572" cy="2848572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39" name="智能跑鞋.png" descr="智能跑鞋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5132" y="220639"/>
              <a:ext cx="2407294" cy="240729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643" name="成组"/>
          <p:cNvGrpSpPr/>
          <p:nvPr/>
        </p:nvGrpSpPr>
        <p:grpSpPr>
          <a:xfrm>
            <a:off x="16470510" y="2248621"/>
            <a:ext cx="2848573" cy="2848573"/>
            <a:chOff x="0" y="0"/>
            <a:chExt cx="2848571" cy="2848571"/>
          </a:xfrm>
        </p:grpSpPr>
        <p:sp>
          <p:nvSpPr>
            <p:cNvPr id="641" name="成组"/>
            <p:cNvSpPr/>
            <p:nvPr/>
          </p:nvSpPr>
          <p:spPr>
            <a:xfrm>
              <a:off x="0" y="0"/>
              <a:ext cx="2848572" cy="2848572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42" name="牙刷.png" descr="牙刷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7035" y="193011"/>
              <a:ext cx="2414502" cy="241450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646" name="成组"/>
          <p:cNvGrpSpPr/>
          <p:nvPr/>
        </p:nvGrpSpPr>
        <p:grpSpPr>
          <a:xfrm>
            <a:off x="19941204" y="2248621"/>
            <a:ext cx="2848573" cy="2848573"/>
            <a:chOff x="0" y="0"/>
            <a:chExt cx="2848571" cy="2848571"/>
          </a:xfrm>
        </p:grpSpPr>
        <p:sp>
          <p:nvSpPr>
            <p:cNvPr id="644" name="成组"/>
            <p:cNvSpPr/>
            <p:nvPr/>
          </p:nvSpPr>
          <p:spPr>
            <a:xfrm>
              <a:off x="0" y="0"/>
              <a:ext cx="2848572" cy="2848572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45" name="鹿客智能门锁.png" descr="鹿客智能门锁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3431" y="213430"/>
              <a:ext cx="2421712" cy="242171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649" name="成组"/>
          <p:cNvGrpSpPr/>
          <p:nvPr/>
        </p:nvGrpSpPr>
        <p:grpSpPr>
          <a:xfrm>
            <a:off x="13054893" y="5909020"/>
            <a:ext cx="2848572" cy="2848573"/>
            <a:chOff x="0" y="0"/>
            <a:chExt cx="2848571" cy="2848571"/>
          </a:xfrm>
        </p:grpSpPr>
        <p:sp>
          <p:nvSpPr>
            <p:cNvPr id="647" name="成组"/>
            <p:cNvSpPr/>
            <p:nvPr/>
          </p:nvSpPr>
          <p:spPr>
            <a:xfrm>
              <a:off x="0" y="0"/>
              <a:ext cx="2848572" cy="2848572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48" name="血压计.png" descr="血压计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0642" y="322273"/>
              <a:ext cx="2407293" cy="240729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652" name="成组"/>
          <p:cNvGrpSpPr/>
          <p:nvPr/>
        </p:nvGrpSpPr>
        <p:grpSpPr>
          <a:xfrm>
            <a:off x="19941204" y="5909020"/>
            <a:ext cx="2848573" cy="2848573"/>
            <a:chOff x="0" y="0"/>
            <a:chExt cx="2848571" cy="2848571"/>
          </a:xfrm>
        </p:grpSpPr>
        <p:sp>
          <p:nvSpPr>
            <p:cNvPr id="650" name="成组"/>
            <p:cNvSpPr/>
            <p:nvPr/>
          </p:nvSpPr>
          <p:spPr>
            <a:xfrm>
              <a:off x="0" y="0"/>
              <a:ext cx="2848572" cy="2848572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51" name="花盆.png" descr="花盆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9533" y="275747"/>
              <a:ext cx="2414502" cy="241450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655" name="成组"/>
          <p:cNvGrpSpPr/>
          <p:nvPr/>
        </p:nvGrpSpPr>
        <p:grpSpPr>
          <a:xfrm>
            <a:off x="16498048" y="5909019"/>
            <a:ext cx="2848573" cy="2848573"/>
            <a:chOff x="0" y="0"/>
            <a:chExt cx="2848571" cy="2848571"/>
          </a:xfrm>
        </p:grpSpPr>
        <p:sp>
          <p:nvSpPr>
            <p:cNvPr id="653" name="成组"/>
            <p:cNvSpPr/>
            <p:nvPr/>
          </p:nvSpPr>
          <p:spPr>
            <a:xfrm>
              <a:off x="0" y="0"/>
              <a:ext cx="2848572" cy="2848572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54" name="电水壶.png" descr="电水壶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13429" y="213431"/>
              <a:ext cx="2421712" cy="242171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658" name="成组"/>
          <p:cNvGrpSpPr/>
          <p:nvPr/>
        </p:nvGrpSpPr>
        <p:grpSpPr>
          <a:xfrm>
            <a:off x="19941204" y="9248902"/>
            <a:ext cx="2848573" cy="2848573"/>
            <a:chOff x="0" y="0"/>
            <a:chExt cx="2848571" cy="2848571"/>
          </a:xfrm>
        </p:grpSpPr>
        <p:sp>
          <p:nvSpPr>
            <p:cNvPr id="656" name="圆角矩形"/>
            <p:cNvSpPr/>
            <p:nvPr/>
          </p:nvSpPr>
          <p:spPr>
            <a:xfrm>
              <a:off x="0" y="0"/>
              <a:ext cx="2848572" cy="2848572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57" name="图像" descr="图像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2392" y="501274"/>
              <a:ext cx="2463788" cy="184602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661" name="成组"/>
          <p:cNvGrpSpPr/>
          <p:nvPr/>
        </p:nvGrpSpPr>
        <p:grpSpPr>
          <a:xfrm>
            <a:off x="16528901" y="9310608"/>
            <a:ext cx="2848573" cy="2848573"/>
            <a:chOff x="0" y="0"/>
            <a:chExt cx="2848571" cy="2848571"/>
          </a:xfrm>
        </p:grpSpPr>
        <p:sp>
          <p:nvSpPr>
            <p:cNvPr id="659" name="成组"/>
            <p:cNvSpPr/>
            <p:nvPr/>
          </p:nvSpPr>
          <p:spPr>
            <a:xfrm>
              <a:off x="0" y="0"/>
              <a:ext cx="2848572" cy="2848572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60" name="图像" descr="图像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34537" t="36034" r="34443" b="10287"/>
            <a:stretch>
              <a:fillRect/>
            </a:stretch>
          </p:blipFill>
          <p:spPr>
            <a:xfrm>
              <a:off x="1071458" y="441722"/>
              <a:ext cx="705655" cy="1965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557" extrusionOk="0">
                  <a:moveTo>
                    <a:pt x="10752" y="0"/>
                  </a:moveTo>
                  <a:cubicBezTo>
                    <a:pt x="5094" y="0"/>
                    <a:pt x="4478" y="13"/>
                    <a:pt x="4128" y="126"/>
                  </a:cubicBezTo>
                  <a:cubicBezTo>
                    <a:pt x="3712" y="261"/>
                    <a:pt x="2582" y="295"/>
                    <a:pt x="2381" y="178"/>
                  </a:cubicBezTo>
                  <a:cubicBezTo>
                    <a:pt x="2225" y="88"/>
                    <a:pt x="1266" y="85"/>
                    <a:pt x="610" y="174"/>
                  </a:cubicBezTo>
                  <a:lnTo>
                    <a:pt x="113" y="244"/>
                  </a:lnTo>
                  <a:lnTo>
                    <a:pt x="64" y="6983"/>
                  </a:lnTo>
                  <a:cubicBezTo>
                    <a:pt x="42" y="10689"/>
                    <a:pt x="16" y="15212"/>
                    <a:pt x="3" y="17040"/>
                  </a:cubicBezTo>
                  <a:cubicBezTo>
                    <a:pt x="-9" y="18867"/>
                    <a:pt x="13" y="20594"/>
                    <a:pt x="52" y="20875"/>
                  </a:cubicBezTo>
                  <a:lnTo>
                    <a:pt x="125" y="21385"/>
                  </a:lnTo>
                  <a:lnTo>
                    <a:pt x="1059" y="21441"/>
                  </a:lnTo>
                  <a:cubicBezTo>
                    <a:pt x="1571" y="21471"/>
                    <a:pt x="4088" y="21514"/>
                    <a:pt x="6664" y="21537"/>
                  </a:cubicBezTo>
                  <a:cubicBezTo>
                    <a:pt x="13643" y="21600"/>
                    <a:pt x="21009" y="21505"/>
                    <a:pt x="21453" y="21345"/>
                  </a:cubicBezTo>
                  <a:cubicBezTo>
                    <a:pt x="21548" y="21311"/>
                    <a:pt x="21591" y="16576"/>
                    <a:pt x="21562" y="10749"/>
                  </a:cubicBezTo>
                  <a:lnTo>
                    <a:pt x="21513" y="213"/>
                  </a:lnTo>
                  <a:lnTo>
                    <a:pt x="20640" y="148"/>
                  </a:lnTo>
                  <a:cubicBezTo>
                    <a:pt x="20031" y="102"/>
                    <a:pt x="19663" y="107"/>
                    <a:pt x="19402" y="165"/>
                  </a:cubicBezTo>
                  <a:cubicBezTo>
                    <a:pt x="18854" y="288"/>
                    <a:pt x="17817" y="269"/>
                    <a:pt x="17376" y="126"/>
                  </a:cubicBezTo>
                  <a:cubicBezTo>
                    <a:pt x="17027" y="13"/>
                    <a:pt x="16411" y="0"/>
                    <a:pt x="10752" y="0"/>
                  </a:cubicBez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</p:grpSp>
      <p:sp>
        <p:nvSpPr>
          <p:cNvPr id="662" name="1、低功耗产品但想远程控制的…"/>
          <p:cNvSpPr txBox="1"/>
          <p:nvPr/>
        </p:nvSpPr>
        <p:spPr>
          <a:xfrm>
            <a:off x="1834911" y="5170960"/>
            <a:ext cx="8662554" cy="27251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7037" tIns="47037" rIns="47037" bIns="47037" anchor="ctr">
            <a:normAutofit lnSpcReduction="10000"/>
          </a:bodyPr>
          <a:lstStyle/>
          <a:p>
            <a:pPr algn="l" defTabSz="457200">
              <a:lnSpc>
                <a:spcPct val="117999"/>
              </a:lnSpc>
              <a:defRPr sz="3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1、</a:t>
            </a:r>
            <a:r>
              <a:rPr lang="en-US" altLang="zh-CN" dirty="0"/>
              <a:t>Low power consumption &amp; remote control</a:t>
            </a:r>
            <a:endParaRPr dirty="0"/>
          </a:p>
          <a:p>
            <a:pPr algn="l" defTabSz="457200">
              <a:lnSpc>
                <a:spcPct val="117999"/>
              </a:lnSpc>
              <a:defRPr sz="3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2、</a:t>
            </a:r>
            <a:r>
              <a:rPr lang="en-US" dirty="0"/>
              <a:t>Simple Data Synchronization</a:t>
            </a:r>
            <a:endParaRPr dirty="0"/>
          </a:p>
          <a:p>
            <a:pPr algn="l" defTabSz="457200">
              <a:lnSpc>
                <a:spcPct val="117999"/>
              </a:lnSpc>
              <a:defRPr sz="3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3、</a:t>
            </a:r>
            <a:r>
              <a:rPr lang="en-US" dirty="0"/>
              <a:t>low cost </a:t>
            </a:r>
            <a:r>
              <a:rPr lang="en-US" altLang="zh-CN" dirty="0"/>
              <a:t>to </a:t>
            </a:r>
            <a:r>
              <a:rPr lang="en-US" altLang="zh-CN"/>
              <a:t>be smart</a:t>
            </a:r>
            <a:endParaRPr dirty="0"/>
          </a:p>
        </p:txBody>
      </p:sp>
      <p:sp>
        <p:nvSpPr>
          <p:cNvPr id="663" name="蓝牙Mesh适用场景"/>
          <p:cNvSpPr txBox="1">
            <a:spLocks noGrp="1"/>
          </p:cNvSpPr>
          <p:nvPr>
            <p:ph type="title" idx="4294967295"/>
          </p:nvPr>
        </p:nvSpPr>
        <p:spPr>
          <a:xfrm>
            <a:off x="1594222" y="2915257"/>
            <a:ext cx="11174525" cy="2032001"/>
          </a:xfrm>
          <a:prstGeom prst="rect">
            <a:avLst/>
          </a:prstGeom>
        </p:spPr>
        <p:txBody>
          <a:bodyPr lIns="45155" tIns="45155" rIns="45155" bIns="45155">
            <a:normAutofit fontScale="90000"/>
          </a:bodyPr>
          <a:lstStyle>
            <a:lvl1pPr algn="l" defTabSz="764351">
              <a:defRPr sz="76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 err="1"/>
              <a:t>BlueTooth</a:t>
            </a:r>
            <a:r>
              <a:rPr lang="en-US" dirty="0"/>
              <a:t> </a:t>
            </a:r>
            <a:r>
              <a:rPr dirty="0"/>
              <a:t>Mesh</a:t>
            </a:r>
            <a:r>
              <a:rPr lang="en-US" altLang="zh-CN" dirty="0"/>
              <a:t> Scenarios</a:t>
            </a:r>
            <a:endParaRPr dirty="0"/>
          </a:p>
        </p:txBody>
      </p:sp>
      <p:grpSp>
        <p:nvGrpSpPr>
          <p:cNvPr id="666" name="成组"/>
          <p:cNvGrpSpPr/>
          <p:nvPr/>
        </p:nvGrpSpPr>
        <p:grpSpPr>
          <a:xfrm>
            <a:off x="13054893" y="9310608"/>
            <a:ext cx="2848572" cy="2848573"/>
            <a:chOff x="0" y="0"/>
            <a:chExt cx="2848571" cy="2848571"/>
          </a:xfrm>
        </p:grpSpPr>
        <p:sp>
          <p:nvSpPr>
            <p:cNvPr id="664" name="成组"/>
            <p:cNvSpPr/>
            <p:nvPr/>
          </p:nvSpPr>
          <p:spPr>
            <a:xfrm>
              <a:off x="0" y="0"/>
              <a:ext cx="2848572" cy="2848572"/>
            </a:xfrm>
            <a:prstGeom prst="roundRect">
              <a:avLst>
                <a:gd name="adj" fmla="val 24289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65" name="水浸传感器.png" descr="水浸传感器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13431" y="217035"/>
              <a:ext cx="2414502" cy="241450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10"/>
                            </p:stCondLst>
                            <p:childTnLst>
                              <p:par>
                                <p:cTn id="10" presetID="19" presetClass="entr" presetSubtype="10" fill="hold" grpId="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20"/>
                            </p:stCondLst>
                            <p:childTnLst>
                              <p:par>
                                <p:cTn id="15" presetID="19" presetClass="entr" presetSubtype="10" fill="hold" grpId="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30"/>
                            </p:stCondLst>
                            <p:childTnLst>
                              <p:par>
                                <p:cTn id="20" presetID="19" presetClass="entr" presetSubtype="10" fill="hold" grpId="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40"/>
                            </p:stCondLst>
                            <p:childTnLst>
                              <p:par>
                                <p:cTn id="25" presetID="19" presetClass="entr" presetSubtype="10" fill="hold" grpId="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50"/>
                            </p:stCondLst>
                            <p:childTnLst>
                              <p:par>
                                <p:cTn id="30" presetID="19" presetClass="entr" presetSubtype="10" fill="hold" grpId="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" grpId="1" animBg="1" advAuto="0"/>
      <p:bldP spid="643" grpId="2" animBg="1" advAuto="0"/>
      <p:bldP spid="646" grpId="3" animBg="1" advAuto="0"/>
      <p:bldP spid="649" grpId="4" animBg="1" advAuto="0"/>
      <p:bldP spid="652" grpId="5" animBg="1" advAuto="0"/>
      <p:bldP spid="666" grpId="6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持续降低 智能设备接入门槛"/>
          <p:cNvSpPr txBox="1">
            <a:spLocks noGrp="1"/>
          </p:cNvSpPr>
          <p:nvPr>
            <p:ph type="title" idx="4294967295"/>
          </p:nvPr>
        </p:nvSpPr>
        <p:spPr>
          <a:xfrm>
            <a:off x="2256817" y="3886752"/>
            <a:ext cx="19244713" cy="2725163"/>
          </a:xfrm>
          <a:prstGeom prst="rect">
            <a:avLst/>
          </a:prstGeom>
        </p:spPr>
        <p:txBody>
          <a:bodyPr lIns="47037" tIns="47037" rIns="47037" bIns="47037">
            <a:normAutofit/>
          </a:bodyPr>
          <a:lstStyle>
            <a:lvl1pPr defTabSz="438912">
              <a:lnSpc>
                <a:spcPct val="117999"/>
              </a:lnSpc>
              <a:defRPr sz="96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sz="6600" dirty="0"/>
              <a:t>Continuously lower</a:t>
            </a:r>
            <a:r>
              <a:rPr sz="6600" dirty="0"/>
              <a:t> </a:t>
            </a:r>
            <a:r>
              <a:rPr lang="en-US" altLang="zh-CN" sz="6600" dirty="0"/>
              <a:t>access barrier for smart device</a:t>
            </a:r>
            <a:endParaRPr sz="6600" dirty="0"/>
          </a:p>
        </p:txBody>
      </p:sp>
      <p:sp>
        <p:nvSpPr>
          <p:cNvPr id="726" name="持续提升 智能设备使用体验"/>
          <p:cNvSpPr txBox="1"/>
          <p:nvPr/>
        </p:nvSpPr>
        <p:spPr>
          <a:xfrm>
            <a:off x="2315178" y="6088085"/>
            <a:ext cx="20042381" cy="27251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7037" tIns="47037" rIns="47037" bIns="47037" anchor="ctr">
            <a:normAutofit/>
          </a:bodyPr>
          <a:lstStyle>
            <a:lvl1pPr defTabSz="457200">
              <a:lnSpc>
                <a:spcPct val="117999"/>
              </a:lnSpc>
              <a:defRPr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sz="6600" dirty="0"/>
              <a:t>Continuously Raise user experience for smart device</a:t>
            </a:r>
            <a:endParaRPr sz="6600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成组"/>
          <p:cNvGrpSpPr/>
          <p:nvPr/>
        </p:nvGrpSpPr>
        <p:grpSpPr>
          <a:xfrm>
            <a:off x="7382924" y="4844968"/>
            <a:ext cx="2746845" cy="2372606"/>
            <a:chOff x="0" y="0"/>
            <a:chExt cx="2746843" cy="2372605"/>
          </a:xfrm>
        </p:grpSpPr>
        <p:sp>
          <p:nvSpPr>
            <p:cNvPr id="761" name="开放接入"/>
            <p:cNvSpPr txBox="1"/>
            <p:nvPr/>
          </p:nvSpPr>
          <p:spPr>
            <a:xfrm>
              <a:off x="399927" y="1807093"/>
              <a:ext cx="1946990" cy="5655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 fontScale="85000" lnSpcReduction="10000"/>
            </a:bodyPr>
            <a:lstStyle>
              <a:lvl1pPr defTabSz="657342">
                <a:defRPr sz="2752">
                  <a:solidFill>
                    <a:srgbClr val="67A5F3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altLang="zh-CN" dirty="0"/>
                <a:t>Open Access</a:t>
              </a:r>
              <a:endParaRPr dirty="0"/>
            </a:p>
          </p:txBody>
        </p:sp>
        <p:grpSp>
          <p:nvGrpSpPr>
            <p:cNvPr id="764" name="成组"/>
            <p:cNvGrpSpPr/>
            <p:nvPr/>
          </p:nvGrpSpPr>
          <p:grpSpPr>
            <a:xfrm>
              <a:off x="0" y="0"/>
              <a:ext cx="2746844" cy="1925628"/>
              <a:chOff x="0" y="0"/>
              <a:chExt cx="2746843" cy="1925627"/>
            </a:xfrm>
          </p:grpSpPr>
          <p:sp>
            <p:nvSpPr>
              <p:cNvPr id="762" name="圆角矩形"/>
              <p:cNvSpPr/>
              <p:nvPr/>
            </p:nvSpPr>
            <p:spPr>
              <a:xfrm>
                <a:off x="0" y="164995"/>
                <a:ext cx="2746844" cy="1595637"/>
              </a:xfrm>
              <a:prstGeom prst="roundRect">
                <a:avLst>
                  <a:gd name="adj" fmla="val 23544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3175" cap="flat">
                <a:noFill/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7037" tIns="47037" rIns="47037" bIns="47037" numCol="1" anchor="ctr">
                <a:noAutofit/>
              </a:bodyPr>
              <a:lstStyle/>
              <a:p>
                <a:pPr defTabSz="764351">
                  <a:defRPr sz="2800">
                    <a:solidFill>
                      <a:srgbClr val="86D5CB"/>
                    </a:solidFill>
                  </a:defRPr>
                </a:pPr>
                <a:endParaRPr/>
              </a:p>
            </p:txBody>
          </p:sp>
          <p:pic>
            <p:nvPicPr>
              <p:cNvPr id="763" name="硬件plus.png" descr="硬件plus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10608" y="0"/>
                <a:ext cx="1925628" cy="1925628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grpSp>
        <p:nvGrpSpPr>
          <p:cNvPr id="770" name="成组"/>
          <p:cNvGrpSpPr/>
          <p:nvPr/>
        </p:nvGrpSpPr>
        <p:grpSpPr>
          <a:xfrm>
            <a:off x="10818578" y="4844968"/>
            <a:ext cx="2746845" cy="2372606"/>
            <a:chOff x="0" y="0"/>
            <a:chExt cx="2746843" cy="2372605"/>
          </a:xfrm>
        </p:grpSpPr>
        <p:sp>
          <p:nvSpPr>
            <p:cNvPr id="766" name="开放控制"/>
            <p:cNvSpPr txBox="1"/>
            <p:nvPr/>
          </p:nvSpPr>
          <p:spPr>
            <a:xfrm>
              <a:off x="399927" y="1807093"/>
              <a:ext cx="1946990" cy="5655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 fontScale="85000" lnSpcReduction="10000"/>
            </a:bodyPr>
            <a:lstStyle>
              <a:lvl1pPr defTabSz="657342">
                <a:defRPr sz="2752">
                  <a:solidFill>
                    <a:srgbClr val="E6943B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Open Control</a:t>
              </a:r>
              <a:endParaRPr dirty="0"/>
            </a:p>
          </p:txBody>
        </p:sp>
        <p:grpSp>
          <p:nvGrpSpPr>
            <p:cNvPr id="769" name="成组"/>
            <p:cNvGrpSpPr/>
            <p:nvPr/>
          </p:nvGrpSpPr>
          <p:grpSpPr>
            <a:xfrm>
              <a:off x="0" y="0"/>
              <a:ext cx="2746844" cy="1925725"/>
              <a:chOff x="0" y="0"/>
              <a:chExt cx="2746843" cy="1925724"/>
            </a:xfrm>
          </p:grpSpPr>
          <p:sp>
            <p:nvSpPr>
              <p:cNvPr id="767" name="成组"/>
              <p:cNvSpPr/>
              <p:nvPr/>
            </p:nvSpPr>
            <p:spPr>
              <a:xfrm>
                <a:off x="0" y="165006"/>
                <a:ext cx="2746844" cy="1595636"/>
              </a:xfrm>
              <a:prstGeom prst="roundRect">
                <a:avLst>
                  <a:gd name="adj" fmla="val 23544"/>
                </a:avLst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3175" cap="flat">
                <a:noFill/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7037" tIns="47037" rIns="47037" bIns="47037" numCol="1" anchor="ctr">
                <a:noAutofit/>
              </a:bodyPr>
              <a:lstStyle/>
              <a:p>
                <a:pPr defTabSz="764351">
                  <a:defRPr sz="2800">
                    <a:solidFill>
                      <a:srgbClr val="86D5CB"/>
                    </a:solidFill>
                  </a:defRPr>
                </a:pPr>
                <a:endParaRPr/>
              </a:p>
            </p:txBody>
          </p:sp>
          <p:pic>
            <p:nvPicPr>
              <p:cNvPr id="768" name="软件plus.png" descr="软件plu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410602" y="0"/>
                <a:ext cx="1925726" cy="192572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grpSp>
        <p:nvGrpSpPr>
          <p:cNvPr id="775" name="成组"/>
          <p:cNvGrpSpPr/>
          <p:nvPr/>
        </p:nvGrpSpPr>
        <p:grpSpPr>
          <a:xfrm>
            <a:off x="14254230" y="4844968"/>
            <a:ext cx="2746845" cy="2372749"/>
            <a:chOff x="0" y="0"/>
            <a:chExt cx="2746843" cy="2372748"/>
          </a:xfrm>
        </p:grpSpPr>
        <p:sp>
          <p:nvSpPr>
            <p:cNvPr id="771" name="智能场景"/>
            <p:cNvSpPr txBox="1"/>
            <p:nvPr/>
          </p:nvSpPr>
          <p:spPr>
            <a:xfrm>
              <a:off x="153968" y="1807236"/>
              <a:ext cx="2438908" cy="5655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 fontScale="85000" lnSpcReduction="10000"/>
            </a:bodyPr>
            <a:lstStyle>
              <a:lvl1pPr defTabSz="657342">
                <a:defRPr sz="2752">
                  <a:solidFill>
                    <a:srgbClr val="A96DDB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Smart Scenarios</a:t>
              </a:r>
              <a:endParaRPr dirty="0"/>
            </a:p>
          </p:txBody>
        </p:sp>
        <p:grpSp>
          <p:nvGrpSpPr>
            <p:cNvPr id="774" name="成组"/>
            <p:cNvGrpSpPr/>
            <p:nvPr/>
          </p:nvGrpSpPr>
          <p:grpSpPr>
            <a:xfrm>
              <a:off x="0" y="0"/>
              <a:ext cx="2746844" cy="1925770"/>
              <a:chOff x="0" y="0"/>
              <a:chExt cx="2746843" cy="1925769"/>
            </a:xfrm>
          </p:grpSpPr>
          <p:sp>
            <p:nvSpPr>
              <p:cNvPr id="772" name="成组"/>
              <p:cNvSpPr/>
              <p:nvPr/>
            </p:nvSpPr>
            <p:spPr>
              <a:xfrm>
                <a:off x="0" y="165056"/>
                <a:ext cx="2746844" cy="1595637"/>
              </a:xfrm>
              <a:prstGeom prst="roundRect">
                <a:avLst>
                  <a:gd name="adj" fmla="val 23544"/>
                </a:avLst>
              </a:prstGeom>
              <a:solidFill>
                <a:schemeClr val="accent6">
                  <a:satOff val="24555"/>
                  <a:lumOff val="22232"/>
                </a:schemeClr>
              </a:solidFill>
              <a:ln w="3175" cap="flat">
                <a:noFill/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7037" tIns="47037" rIns="47037" bIns="47037" numCol="1" anchor="ctr">
                <a:noAutofit/>
              </a:bodyPr>
              <a:lstStyle/>
              <a:p>
                <a:pPr defTabSz="764351">
                  <a:defRPr sz="2800">
                    <a:solidFill>
                      <a:srgbClr val="86D5CB"/>
                    </a:solidFill>
                  </a:defRPr>
                </a:pPr>
                <a:endParaRPr/>
              </a:p>
            </p:txBody>
          </p:sp>
          <p:pic>
            <p:nvPicPr>
              <p:cNvPr id="773" name="联动plus.png" descr="联动plu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10536" y="0"/>
                <a:ext cx="1925771" cy="192577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grpSp>
        <p:nvGrpSpPr>
          <p:cNvPr id="780" name="成组"/>
          <p:cNvGrpSpPr/>
          <p:nvPr/>
        </p:nvGrpSpPr>
        <p:grpSpPr>
          <a:xfrm>
            <a:off x="9098010" y="7996459"/>
            <a:ext cx="2746845" cy="2372607"/>
            <a:chOff x="0" y="0"/>
            <a:chExt cx="2746843" cy="2372605"/>
          </a:xfrm>
        </p:grpSpPr>
        <p:sp>
          <p:nvSpPr>
            <p:cNvPr id="776" name="云+AI+数据"/>
            <p:cNvSpPr txBox="1"/>
            <p:nvPr/>
          </p:nvSpPr>
          <p:spPr>
            <a:xfrm>
              <a:off x="399927" y="1807093"/>
              <a:ext cx="1946990" cy="5655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 fontScale="77500" lnSpcReduction="20000"/>
            </a:bodyPr>
            <a:lstStyle>
              <a:lvl1pPr defTabSz="657342">
                <a:defRPr sz="2752">
                  <a:solidFill>
                    <a:srgbClr val="DB665D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 err="1"/>
                <a:t>Cloud</a:t>
              </a:r>
              <a:r>
                <a:rPr dirty="0" err="1"/>
                <a:t>+AI+</a:t>
              </a:r>
              <a:r>
                <a:rPr lang="en-US" dirty="0" err="1"/>
                <a:t>Data</a:t>
              </a:r>
              <a:endParaRPr dirty="0"/>
            </a:p>
          </p:txBody>
        </p:sp>
        <p:grpSp>
          <p:nvGrpSpPr>
            <p:cNvPr id="779" name="成组"/>
            <p:cNvGrpSpPr/>
            <p:nvPr/>
          </p:nvGrpSpPr>
          <p:grpSpPr>
            <a:xfrm>
              <a:off x="0" y="0"/>
              <a:ext cx="2746844" cy="1925628"/>
              <a:chOff x="0" y="0"/>
              <a:chExt cx="2746843" cy="1925627"/>
            </a:xfrm>
          </p:grpSpPr>
          <p:sp>
            <p:nvSpPr>
              <p:cNvPr id="777" name="圆角矩形"/>
              <p:cNvSpPr/>
              <p:nvPr/>
            </p:nvSpPr>
            <p:spPr>
              <a:xfrm>
                <a:off x="0" y="164995"/>
                <a:ext cx="2746844" cy="1595637"/>
              </a:xfrm>
              <a:prstGeom prst="roundRect">
                <a:avLst>
                  <a:gd name="adj" fmla="val 23544"/>
                </a:avLst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3175" cap="flat">
                <a:noFill/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7037" tIns="47037" rIns="47037" bIns="47037" numCol="1" anchor="ctr">
                <a:noAutofit/>
              </a:bodyPr>
              <a:lstStyle/>
              <a:p>
                <a:pPr defTabSz="764351">
                  <a:defRPr sz="2800">
                    <a:solidFill>
                      <a:srgbClr val="86D5CB"/>
                    </a:solidFill>
                  </a:defRPr>
                </a:pPr>
                <a:endParaRPr/>
              </a:p>
            </p:txBody>
          </p:sp>
          <p:pic>
            <p:nvPicPr>
              <p:cNvPr id="778" name="云服务plus.png" descr="云服务plus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10608" y="0"/>
                <a:ext cx="1925628" cy="1925628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grpSp>
        <p:nvGrpSpPr>
          <p:cNvPr id="785" name="成组"/>
          <p:cNvGrpSpPr/>
          <p:nvPr/>
        </p:nvGrpSpPr>
        <p:grpSpPr>
          <a:xfrm>
            <a:off x="12539146" y="7996459"/>
            <a:ext cx="2746845" cy="2372607"/>
            <a:chOff x="0" y="0"/>
            <a:chExt cx="2746843" cy="2372605"/>
          </a:xfrm>
        </p:grpSpPr>
        <p:sp>
          <p:nvSpPr>
            <p:cNvPr id="781" name="新零售渠道"/>
            <p:cNvSpPr txBox="1"/>
            <p:nvPr/>
          </p:nvSpPr>
          <p:spPr>
            <a:xfrm>
              <a:off x="153968" y="1807093"/>
              <a:ext cx="2438908" cy="5655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7037" tIns="47037" rIns="47037" bIns="47037" numCol="1" anchor="ctr">
              <a:normAutofit fontScale="70000" lnSpcReduction="20000"/>
            </a:bodyPr>
            <a:lstStyle>
              <a:lvl1pPr defTabSz="657342">
                <a:defRPr sz="2752">
                  <a:solidFill>
                    <a:srgbClr val="83BD54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New Retail Channel</a:t>
              </a:r>
              <a:endParaRPr dirty="0"/>
            </a:p>
          </p:txBody>
        </p:sp>
        <p:grpSp>
          <p:nvGrpSpPr>
            <p:cNvPr id="784" name="成组"/>
            <p:cNvGrpSpPr/>
            <p:nvPr/>
          </p:nvGrpSpPr>
          <p:grpSpPr>
            <a:xfrm>
              <a:off x="0" y="0"/>
              <a:ext cx="2746844" cy="1925628"/>
              <a:chOff x="0" y="0"/>
              <a:chExt cx="2746843" cy="1925627"/>
            </a:xfrm>
          </p:grpSpPr>
          <p:sp>
            <p:nvSpPr>
              <p:cNvPr id="782" name="圆角矩形"/>
              <p:cNvSpPr/>
              <p:nvPr/>
            </p:nvSpPr>
            <p:spPr>
              <a:xfrm>
                <a:off x="0" y="164995"/>
                <a:ext cx="2746844" cy="1595637"/>
              </a:xfrm>
              <a:prstGeom prst="roundRect">
                <a:avLst>
                  <a:gd name="adj" fmla="val 23544"/>
                </a:avLst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3175" cap="flat">
                <a:noFill/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7037" tIns="47037" rIns="47037" bIns="47037" numCol="1" anchor="ctr">
                <a:noAutofit/>
              </a:bodyPr>
              <a:lstStyle/>
              <a:p>
                <a:pPr defTabSz="764351">
                  <a:defRPr sz="2800">
                    <a:solidFill>
                      <a:srgbClr val="86D5CB"/>
                    </a:solidFill>
                  </a:defRPr>
                </a:pPr>
                <a:endParaRPr/>
              </a:p>
            </p:txBody>
          </p:sp>
          <p:pic>
            <p:nvPicPr>
              <p:cNvPr id="783" name="渠道plus.png" descr="渠道plus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410608" y="0"/>
                <a:ext cx="1925628" cy="1925628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sp>
        <p:nvSpPr>
          <p:cNvPr id="786" name="全体系平台能力分享"/>
          <p:cNvSpPr txBox="1"/>
          <p:nvPr/>
        </p:nvSpPr>
        <p:spPr>
          <a:xfrm>
            <a:off x="8303212" y="1671937"/>
            <a:ext cx="8793575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dirty="0"/>
              <a:t>Whole Platform Capability is Open to Share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33299863-0F33-43DC-95B8-F4282CF266EF}"/>
              </a:ext>
            </a:extLst>
          </p:cNvPr>
          <p:cNvGrpSpPr/>
          <p:nvPr/>
        </p:nvGrpSpPr>
        <p:grpSpPr>
          <a:xfrm>
            <a:off x="412440" y="690342"/>
            <a:ext cx="22970073" cy="10804972"/>
            <a:chOff x="412441" y="690342"/>
            <a:chExt cx="11350764" cy="5340668"/>
          </a:xfrm>
        </p:grpSpPr>
        <p:sp>
          <p:nvSpPr>
            <p:cNvPr id="135" name="MIoT网络架构">
              <a:extLst>
                <a:ext uri="{FF2B5EF4-FFF2-40B4-BE49-F238E27FC236}">
                  <a16:creationId xmlns:a16="http://schemas.microsoft.com/office/drawing/2014/main" id="{7A5EDF75-6431-4296-AA01-90949FEA514E}"/>
                </a:ext>
              </a:extLst>
            </p:cNvPr>
            <p:cNvSpPr txBox="1">
              <a:spLocks/>
            </p:cNvSpPr>
            <p:nvPr/>
          </p:nvSpPr>
          <p:spPr>
            <a:xfrm>
              <a:off x="1409756" y="690342"/>
              <a:ext cx="9372488" cy="96141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84652" tIns="84652" rIns="84652" bIns="84652" anchor="ctr">
              <a:normAutofit/>
            </a:bodyPr>
            <a:lstStyle>
              <a:lvl1pPr marL="0" marR="0" indent="0" algn="ctr" defTabSz="406330" latinLnBrk="0">
                <a:lnSpc>
                  <a:spcPct val="100000"/>
                </a:lnSpc>
                <a:spcBef>
                  <a:spcPts val="6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48" b="0" i="0" u="none" strike="noStrike" cap="none" spc="0" baseline="0">
                  <a:ln>
                    <a:noFill/>
                  </a:ln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406330" latinLnBrk="0">
                <a:lnSpc>
                  <a:spcPct val="100000"/>
                </a:lnSpc>
                <a:spcBef>
                  <a:spcPts val="6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48" b="0" i="0" u="none" strike="noStrike" cap="none" spc="0" baseline="0">
                  <a:ln>
                    <a:noFill/>
                  </a:ln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406330" latinLnBrk="0">
                <a:lnSpc>
                  <a:spcPct val="100000"/>
                </a:lnSpc>
                <a:spcBef>
                  <a:spcPts val="6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48" b="0" i="0" u="none" strike="noStrike" cap="none" spc="0" baseline="0">
                  <a:ln>
                    <a:noFill/>
                  </a:ln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406330" latinLnBrk="0">
                <a:lnSpc>
                  <a:spcPct val="100000"/>
                </a:lnSpc>
                <a:spcBef>
                  <a:spcPts val="6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48" b="0" i="0" u="none" strike="noStrike" cap="none" spc="0" baseline="0">
                  <a:ln>
                    <a:noFill/>
                  </a:ln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406330" latinLnBrk="0">
                <a:lnSpc>
                  <a:spcPct val="100000"/>
                </a:lnSpc>
                <a:spcBef>
                  <a:spcPts val="6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48" b="0" i="0" u="none" strike="noStrike" cap="none" spc="0" baseline="0">
                  <a:ln>
                    <a:noFill/>
                  </a:ln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406330" latinLnBrk="0">
                <a:lnSpc>
                  <a:spcPct val="100000"/>
                </a:lnSpc>
                <a:spcBef>
                  <a:spcPts val="6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48" b="0" i="0" u="none" strike="noStrike" cap="none" spc="0" baseline="0">
                  <a:ln>
                    <a:noFill/>
                  </a:ln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406330" latinLnBrk="0">
                <a:lnSpc>
                  <a:spcPct val="100000"/>
                </a:lnSpc>
                <a:spcBef>
                  <a:spcPts val="6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48" b="0" i="0" u="none" strike="noStrike" cap="none" spc="0" baseline="0">
                  <a:ln>
                    <a:noFill/>
                  </a:ln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406330" latinLnBrk="0">
                <a:lnSpc>
                  <a:spcPct val="100000"/>
                </a:lnSpc>
                <a:spcBef>
                  <a:spcPts val="6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48" b="0" i="0" u="none" strike="noStrike" cap="none" spc="0" baseline="0">
                  <a:ln>
                    <a:noFill/>
                  </a:ln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406330" latinLnBrk="0">
                <a:lnSpc>
                  <a:spcPct val="100000"/>
                </a:lnSpc>
                <a:spcBef>
                  <a:spcPts val="6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48" b="0" i="0" u="none" strike="noStrike" cap="none" spc="0" baseline="0">
                  <a:ln>
                    <a:noFill/>
                  </a:ln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marL="0" marR="0" lvl="0" indent="0" algn="ctr" defTabSz="406330" eaLnBrk="1" fontAlgn="auto" latinLnBrk="0" hangingPunct="1">
                <a:lnSpc>
                  <a:spcPct val="100000"/>
                </a:lnSpc>
                <a:spcBef>
                  <a:spcPts val="6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4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sym typeface="Helvetica Neue Medium"/>
                </a:rPr>
                <a:t>MIoT</a:t>
              </a:r>
              <a:r>
                <a:rPr lang="zh-CN" altLang="en-US" dirty="0">
                  <a:latin typeface="Helvetica Neue Medium"/>
                </a:rPr>
                <a:t> </a:t>
              </a:r>
              <a:r>
                <a:rPr lang="en-US" altLang="zh-CN" dirty="0">
                  <a:latin typeface="Helvetica Neue Medium"/>
                </a:rPr>
                <a:t>Architecture</a:t>
              </a:r>
              <a:endParaRPr kumimoji="0" lang="zh-CN" altLang="en-US" sz="364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endParaRPr>
            </a:p>
          </p:txBody>
        </p:sp>
        <p:pic>
          <p:nvPicPr>
            <p:cNvPr id="136" name="图片 5" descr="图片 5">
              <a:extLst>
                <a:ext uri="{FF2B5EF4-FFF2-40B4-BE49-F238E27FC236}">
                  <a16:creationId xmlns:a16="http://schemas.microsoft.com/office/drawing/2014/main" id="{A47D8BB5-0898-49F0-8E5B-53807F902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89579" y="3316635"/>
              <a:ext cx="890016" cy="890016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37" name="图片 6" descr="图片 6">
              <a:extLst>
                <a:ext uri="{FF2B5EF4-FFF2-40B4-BE49-F238E27FC236}">
                  <a16:creationId xmlns:a16="http://schemas.microsoft.com/office/drawing/2014/main" id="{430F5A33-65B5-4236-B773-FA31C81EB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75525" y="3074196"/>
              <a:ext cx="487680" cy="487680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38" name="图片 8" descr="图片 8">
              <a:extLst>
                <a:ext uri="{FF2B5EF4-FFF2-40B4-BE49-F238E27FC236}">
                  <a16:creationId xmlns:a16="http://schemas.microsoft.com/office/drawing/2014/main" id="{BC6912E2-8247-4395-A9BB-78AC5C255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019318" y="3316635"/>
              <a:ext cx="890016" cy="890016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39" name="图片 9" descr="图片 9">
              <a:extLst>
                <a:ext uri="{FF2B5EF4-FFF2-40B4-BE49-F238E27FC236}">
                  <a16:creationId xmlns:a16="http://schemas.microsoft.com/office/drawing/2014/main" id="{AD59E1A0-E025-4F67-8B83-851A1CDF7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2781" y="5056914"/>
              <a:ext cx="890016" cy="890016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40" name="图片 10" descr="图片 10">
              <a:extLst>
                <a:ext uri="{FF2B5EF4-FFF2-40B4-BE49-F238E27FC236}">
                  <a16:creationId xmlns:a16="http://schemas.microsoft.com/office/drawing/2014/main" id="{1E69A537-D81E-48F0-BFF1-C77959DEC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60915" y="2255672"/>
              <a:ext cx="487680" cy="487680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41" name="图片 11" descr="图片 11">
              <a:extLst>
                <a:ext uri="{FF2B5EF4-FFF2-40B4-BE49-F238E27FC236}">
                  <a16:creationId xmlns:a16="http://schemas.microsoft.com/office/drawing/2014/main" id="{71039126-B247-492F-923F-C097DB93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78283" y="2250990"/>
              <a:ext cx="487680" cy="487680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42" name="图片 12" descr="图片 12">
              <a:extLst>
                <a:ext uri="{FF2B5EF4-FFF2-40B4-BE49-F238E27FC236}">
                  <a16:creationId xmlns:a16="http://schemas.microsoft.com/office/drawing/2014/main" id="{C1C7D9D7-F9CE-4A93-B290-3ADFCAAAE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12441" y="5056914"/>
              <a:ext cx="890016" cy="890016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43" name="图片 13" descr="图片 13">
              <a:extLst>
                <a:ext uri="{FF2B5EF4-FFF2-40B4-BE49-F238E27FC236}">
                  <a16:creationId xmlns:a16="http://schemas.microsoft.com/office/drawing/2014/main" id="{387640A4-467A-4CE8-A446-4E912392D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573211" y="3340265"/>
              <a:ext cx="889155" cy="889155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44" name="图片 14" descr="图片 14">
              <a:extLst>
                <a:ext uri="{FF2B5EF4-FFF2-40B4-BE49-F238E27FC236}">
                  <a16:creationId xmlns:a16="http://schemas.microsoft.com/office/drawing/2014/main" id="{D04A306E-C1FE-4C19-A4E8-19FC4575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07731" y="2505187"/>
              <a:ext cx="487680" cy="487680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45" name="图片 15" descr="图片 15">
              <a:extLst>
                <a:ext uri="{FF2B5EF4-FFF2-40B4-BE49-F238E27FC236}">
                  <a16:creationId xmlns:a16="http://schemas.microsoft.com/office/drawing/2014/main" id="{E7E335E6-048C-44EE-BFE7-FB25E2F2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60915" y="1724718"/>
              <a:ext cx="487680" cy="487680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46" name="图片 16" descr="图片 16">
              <a:extLst>
                <a:ext uri="{FF2B5EF4-FFF2-40B4-BE49-F238E27FC236}">
                  <a16:creationId xmlns:a16="http://schemas.microsoft.com/office/drawing/2014/main" id="{94324102-63A8-4807-A639-B269ECF7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572781" y="1798110"/>
              <a:ext cx="890016" cy="890016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47" name="图片 17" descr="图片 17">
              <a:extLst>
                <a:ext uri="{FF2B5EF4-FFF2-40B4-BE49-F238E27FC236}">
                  <a16:creationId xmlns:a16="http://schemas.microsoft.com/office/drawing/2014/main" id="{2A4A216C-B0D0-4B23-930B-9E5B3070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132554" y="5060894"/>
              <a:ext cx="890016" cy="890016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48" name="图片 19" descr="图片 19">
              <a:extLst>
                <a:ext uri="{FF2B5EF4-FFF2-40B4-BE49-F238E27FC236}">
                  <a16:creationId xmlns:a16="http://schemas.microsoft.com/office/drawing/2014/main" id="{2E5109C6-F6A0-4D48-B4D3-FB6D9637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852668" y="5060894"/>
              <a:ext cx="890016" cy="890016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49" name="图片 20" descr="图片 20">
              <a:extLst>
                <a:ext uri="{FF2B5EF4-FFF2-40B4-BE49-F238E27FC236}">
                  <a16:creationId xmlns:a16="http://schemas.microsoft.com/office/drawing/2014/main" id="{46E4394E-57F2-4221-A96D-0DD6B5F4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0707731" y="3074196"/>
              <a:ext cx="487680" cy="487680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50" name="图片 21" descr="图片 21">
              <a:extLst>
                <a:ext uri="{FF2B5EF4-FFF2-40B4-BE49-F238E27FC236}">
                  <a16:creationId xmlns:a16="http://schemas.microsoft.com/office/drawing/2014/main" id="{2074F2EB-A8E0-42B9-908F-FC3D0A33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9105335" y="5327723"/>
              <a:ext cx="717982" cy="356358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51" name="图片 26" descr="图片 26">
              <a:extLst>
                <a:ext uri="{FF2B5EF4-FFF2-40B4-BE49-F238E27FC236}">
                  <a16:creationId xmlns:a16="http://schemas.microsoft.com/office/drawing/2014/main" id="{FF42A37E-0301-4351-8F55-C399B6B36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0724086" y="5543330"/>
              <a:ext cx="487680" cy="487680"/>
            </a:xfrm>
            <a:prstGeom prst="rect">
              <a:avLst/>
            </a:prstGeom>
            <a:ln w="3175">
              <a:miter lim="400000"/>
            </a:ln>
          </p:spPr>
        </p:pic>
        <p:sp>
          <p:nvSpPr>
            <p:cNvPr id="152" name="文本框 27">
              <a:extLst>
                <a:ext uri="{FF2B5EF4-FFF2-40B4-BE49-F238E27FC236}">
                  <a16:creationId xmlns:a16="http://schemas.microsoft.com/office/drawing/2014/main" id="{891E5F7A-C2EC-4C5A-AA91-912FB6F0F23B}"/>
                </a:ext>
              </a:extLst>
            </p:cNvPr>
            <p:cNvSpPr txBox="1"/>
            <p:nvPr/>
          </p:nvSpPr>
          <p:spPr>
            <a:xfrm>
              <a:off x="11181755" y="5446496"/>
              <a:ext cx="497543" cy="48879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577" tIns="22577" rIns="22577" bIns="22577" anchor="ctr">
              <a:spAutoFit/>
            </a:bodyPr>
            <a:lstStyle>
              <a:lvl1pPr defTabSz="764351">
                <a:spcBef>
                  <a:spcPts val="1400"/>
                </a:spcBef>
                <a:defRPr sz="6000" b="0">
                  <a:solidFill>
                    <a:srgbClr val="E4E5F0"/>
                  </a:solidFill>
                </a:defRPr>
              </a:lvl1pPr>
            </a:lstStyle>
            <a:p>
              <a:pPr defTabSz="366888">
                <a:spcBef>
                  <a:spcPts val="672"/>
                </a:spcBef>
              </a:pPr>
              <a:r>
                <a:rPr sz="2880">
                  <a:latin typeface="Helvetica Neue"/>
                  <a:sym typeface="Helvetica Neue"/>
                </a:rPr>
                <a:t>…</a:t>
              </a:r>
            </a:p>
          </p:txBody>
        </p:sp>
        <p:pic>
          <p:nvPicPr>
            <p:cNvPr id="153" name="图片 28" descr="图片 28">
              <a:extLst>
                <a:ext uri="{FF2B5EF4-FFF2-40B4-BE49-F238E27FC236}">
                  <a16:creationId xmlns:a16="http://schemas.microsoft.com/office/drawing/2014/main" id="{0CA985E2-D70E-4D38-AF7F-9B50B99C6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8289579" y="1798110"/>
              <a:ext cx="890016" cy="890016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54" name="图片 29" descr="图片 29">
              <a:extLst>
                <a:ext uri="{FF2B5EF4-FFF2-40B4-BE49-F238E27FC236}">
                  <a16:creationId xmlns:a16="http://schemas.microsoft.com/office/drawing/2014/main" id="{46D55F7D-B911-4B9A-82A7-640E5A23B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1250016" y="2505187"/>
              <a:ext cx="487680" cy="487680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55" name="图片 33" descr="图片 33">
              <a:extLst>
                <a:ext uri="{FF2B5EF4-FFF2-40B4-BE49-F238E27FC236}">
                  <a16:creationId xmlns:a16="http://schemas.microsoft.com/office/drawing/2014/main" id="{985DFD74-AE4B-4255-9FC0-C2480A087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978283" y="1724718"/>
              <a:ext cx="487680" cy="487680"/>
            </a:xfrm>
            <a:prstGeom prst="rect">
              <a:avLst/>
            </a:prstGeom>
            <a:ln w="3175">
              <a:miter lim="400000"/>
            </a:ln>
          </p:spPr>
        </p:pic>
        <p:sp>
          <p:nvSpPr>
            <p:cNvPr id="156" name="直接箭头连接符 49">
              <a:extLst>
                <a:ext uri="{FF2B5EF4-FFF2-40B4-BE49-F238E27FC236}">
                  <a16:creationId xmlns:a16="http://schemas.microsoft.com/office/drawing/2014/main" id="{118F0169-068E-48AF-9757-72753154FF1E}"/>
                </a:ext>
              </a:extLst>
            </p:cNvPr>
            <p:cNvSpPr/>
            <p:nvPr/>
          </p:nvSpPr>
          <p:spPr>
            <a:xfrm>
              <a:off x="9931809" y="5505902"/>
              <a:ext cx="691200" cy="0"/>
            </a:xfrm>
            <a:prstGeom prst="line">
              <a:avLst/>
            </a:prstGeom>
            <a:ln w="25400">
              <a:solidFill>
                <a:srgbClr val="2C63BA"/>
              </a:solidFill>
              <a:headEnd type="stealth"/>
              <a:tailEnd type="stealth"/>
            </a:ln>
          </p:spPr>
          <p:txBody>
            <a:bodyPr lIns="21945" tIns="21945" rIns="21945" bIns="21945"/>
            <a:lstStyle/>
            <a:p>
              <a:pPr defTabSz="366888">
                <a:spcBef>
                  <a:spcPts val="672"/>
                </a:spcBef>
                <a:defRPr sz="4600" b="0">
                  <a:latin typeface="MI-LANTING_GB-OUTSIDE-YS"/>
                  <a:ea typeface="MI-LANTING_GB-OUTSIDE-YS"/>
                  <a:cs typeface="MI-LANTING_GB-OUTSIDE-YS"/>
                  <a:sym typeface="MI-LANTING_GB-OUTSIDE-YS"/>
                </a:defRPr>
              </a:pPr>
              <a:endParaRPr sz="2208">
                <a:solidFill>
                  <a:srgbClr val="FFFFFF"/>
                </a:solidFill>
                <a:latin typeface="MI-LANTING_GB-OUTSIDE-YS"/>
                <a:ea typeface="MI-LANTING_GB-OUTSIDE-YS"/>
                <a:cs typeface="MI-LANTING_GB-OUTSIDE-YS"/>
                <a:sym typeface="MI-LANTING_GB-OUTSIDE-YS"/>
              </a:endParaRPr>
            </a:p>
          </p:txBody>
        </p:sp>
        <p:sp>
          <p:nvSpPr>
            <p:cNvPr id="157" name="直接箭头连接符 51">
              <a:extLst>
                <a:ext uri="{FF2B5EF4-FFF2-40B4-BE49-F238E27FC236}">
                  <a16:creationId xmlns:a16="http://schemas.microsoft.com/office/drawing/2014/main" id="{3CB607E5-3374-485A-B2B1-B644BA993A40}"/>
                </a:ext>
              </a:extLst>
            </p:cNvPr>
            <p:cNvSpPr/>
            <p:nvPr/>
          </p:nvSpPr>
          <p:spPr>
            <a:xfrm flipH="1">
              <a:off x="9918419" y="3472823"/>
              <a:ext cx="890016" cy="370633"/>
            </a:xfrm>
            <a:prstGeom prst="line">
              <a:avLst/>
            </a:prstGeom>
            <a:ln w="25400">
              <a:solidFill>
                <a:srgbClr val="0365C0"/>
              </a:solidFill>
              <a:tailEnd type="stealth"/>
            </a:ln>
          </p:spPr>
          <p:txBody>
            <a:bodyPr lIns="21945" tIns="21945" rIns="21945" bIns="21945"/>
            <a:lstStyle/>
            <a:p>
              <a:pPr defTabSz="366888">
                <a:spcBef>
                  <a:spcPts val="672"/>
                </a:spcBef>
                <a:defRPr sz="4600" b="0">
                  <a:latin typeface="MI-LANTING_GB-OUTSIDE-YS"/>
                  <a:ea typeface="MI-LANTING_GB-OUTSIDE-YS"/>
                  <a:cs typeface="MI-LANTING_GB-OUTSIDE-YS"/>
                  <a:sym typeface="MI-LANTING_GB-OUTSIDE-YS"/>
                </a:defRPr>
              </a:pPr>
              <a:endParaRPr sz="2208">
                <a:solidFill>
                  <a:srgbClr val="FFFFFF"/>
                </a:solidFill>
                <a:latin typeface="MI-LANTING_GB-OUTSIDE-YS"/>
                <a:ea typeface="MI-LANTING_GB-OUTSIDE-YS"/>
                <a:cs typeface="MI-LANTING_GB-OUTSIDE-YS"/>
                <a:sym typeface="MI-LANTING_GB-OUTSIDE-YS"/>
              </a:endParaRPr>
            </a:p>
          </p:txBody>
        </p:sp>
        <p:sp>
          <p:nvSpPr>
            <p:cNvPr id="158" name="直接箭头连接符 53">
              <a:extLst>
                <a:ext uri="{FF2B5EF4-FFF2-40B4-BE49-F238E27FC236}">
                  <a16:creationId xmlns:a16="http://schemas.microsoft.com/office/drawing/2014/main" id="{6DF000FE-03A9-426E-8AA5-12A644D1A7C3}"/>
                </a:ext>
              </a:extLst>
            </p:cNvPr>
            <p:cNvSpPr/>
            <p:nvPr/>
          </p:nvSpPr>
          <p:spPr>
            <a:xfrm flipH="1">
              <a:off x="1661611" y="2243442"/>
              <a:ext cx="715522" cy="0"/>
            </a:xfrm>
            <a:prstGeom prst="line">
              <a:avLst/>
            </a:prstGeom>
            <a:ln w="25400">
              <a:solidFill>
                <a:srgbClr val="0365C0"/>
              </a:solidFill>
              <a:headEnd type="stealth"/>
              <a:tailEnd type="stealth"/>
            </a:ln>
          </p:spPr>
          <p:txBody>
            <a:bodyPr lIns="21945" tIns="21945" rIns="21945" bIns="21945"/>
            <a:lstStyle/>
            <a:p>
              <a:pPr defTabSz="366888">
                <a:spcBef>
                  <a:spcPts val="672"/>
                </a:spcBef>
                <a:defRPr sz="4600" b="0">
                  <a:latin typeface="MI-LANTING_GB-OUTSIDE-YS"/>
                  <a:ea typeface="MI-LANTING_GB-OUTSIDE-YS"/>
                  <a:cs typeface="MI-LANTING_GB-OUTSIDE-YS"/>
                  <a:sym typeface="MI-LANTING_GB-OUTSIDE-YS"/>
                </a:defRPr>
              </a:pPr>
              <a:endParaRPr sz="2208">
                <a:solidFill>
                  <a:srgbClr val="FFFFFF"/>
                </a:solidFill>
                <a:latin typeface="MI-LANTING_GB-OUTSIDE-YS"/>
                <a:ea typeface="MI-LANTING_GB-OUTSIDE-YS"/>
                <a:cs typeface="MI-LANTING_GB-OUTSIDE-YS"/>
                <a:sym typeface="MI-LANTING_GB-OUTSIDE-YS"/>
              </a:endParaRPr>
            </a:p>
          </p:txBody>
        </p:sp>
        <p:pic>
          <p:nvPicPr>
            <p:cNvPr id="159" name="图片 55" descr="图片 55">
              <a:extLst>
                <a:ext uri="{FF2B5EF4-FFF2-40B4-BE49-F238E27FC236}">
                  <a16:creationId xmlns:a16="http://schemas.microsoft.com/office/drawing/2014/main" id="{A9CA52F1-D671-4194-8EB1-D6E3E458B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1181756" y="5005179"/>
              <a:ext cx="487680" cy="487680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60" name="图片 56" descr="图片 56">
              <a:extLst>
                <a:ext uri="{FF2B5EF4-FFF2-40B4-BE49-F238E27FC236}">
                  <a16:creationId xmlns:a16="http://schemas.microsoft.com/office/drawing/2014/main" id="{C4A9F34D-211D-4555-9137-F7A9EB460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0724086" y="5005179"/>
              <a:ext cx="487680" cy="487680"/>
            </a:xfrm>
            <a:prstGeom prst="rect">
              <a:avLst/>
            </a:prstGeom>
            <a:ln w="3175">
              <a:miter lim="400000"/>
            </a:ln>
          </p:spPr>
        </p:pic>
        <p:sp>
          <p:nvSpPr>
            <p:cNvPr id="161" name="文本框 59">
              <a:extLst>
                <a:ext uri="{FF2B5EF4-FFF2-40B4-BE49-F238E27FC236}">
                  <a16:creationId xmlns:a16="http://schemas.microsoft.com/office/drawing/2014/main" id="{505A0385-4593-482B-B112-E0F29F287F2F}"/>
                </a:ext>
              </a:extLst>
            </p:cNvPr>
            <p:cNvSpPr txBox="1"/>
            <p:nvPr/>
          </p:nvSpPr>
          <p:spPr>
            <a:xfrm>
              <a:off x="1735329" y="1939512"/>
              <a:ext cx="568086" cy="20509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577" tIns="22577" rIns="22577" bIns="22577" anchor="ctr">
              <a:spAutoFit/>
            </a:bodyPr>
            <a:lstStyle>
              <a:lvl1pPr defTabSz="764351">
                <a:spcBef>
                  <a:spcPts val="1400"/>
                </a:spcBef>
                <a:defRPr sz="2000" b="0"/>
              </a:lvl1pPr>
            </a:lstStyle>
            <a:p>
              <a:pPr defTabSz="366888">
                <a:spcBef>
                  <a:spcPts val="672"/>
                </a:spcBef>
              </a:pPr>
              <a:r>
                <a:rPr sz="2400" dirty="0">
                  <a:solidFill>
                    <a:srgbClr val="FFFFFF"/>
                  </a:solidFill>
                  <a:latin typeface="Helvetica Neue"/>
                  <a:sym typeface="Helvetica Neue"/>
                </a:rPr>
                <a:t>Zigbee</a:t>
              </a:r>
            </a:p>
          </p:txBody>
        </p:sp>
        <p:sp>
          <p:nvSpPr>
            <p:cNvPr id="162" name="文本框 60">
              <a:extLst>
                <a:ext uri="{FF2B5EF4-FFF2-40B4-BE49-F238E27FC236}">
                  <a16:creationId xmlns:a16="http://schemas.microsoft.com/office/drawing/2014/main" id="{BCC15182-B3D2-4BB8-9847-581B60192D9B}"/>
                </a:ext>
              </a:extLst>
            </p:cNvPr>
            <p:cNvSpPr txBox="1"/>
            <p:nvPr/>
          </p:nvSpPr>
          <p:spPr>
            <a:xfrm>
              <a:off x="3438110" y="3532239"/>
              <a:ext cx="889155" cy="20509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577" tIns="22577" rIns="22577" bIns="22577" anchor="ctr">
              <a:spAutoFit/>
            </a:bodyPr>
            <a:lstStyle>
              <a:lvl1pPr defTabSz="764351">
                <a:spcBef>
                  <a:spcPts val="1400"/>
                </a:spcBef>
                <a:defRPr sz="2000" b="0"/>
              </a:lvl1pPr>
            </a:lstStyle>
            <a:p>
              <a:pPr defTabSz="366888">
                <a:spcBef>
                  <a:spcPts val="672"/>
                </a:spcBef>
              </a:pPr>
              <a:r>
                <a:rPr sz="2400">
                  <a:solidFill>
                    <a:srgbClr val="FFFFFF"/>
                  </a:solidFill>
                  <a:latin typeface="Helvetica Neue"/>
                  <a:sym typeface="Helvetica Neue"/>
                </a:rPr>
                <a:t>2G/NB/4G</a:t>
              </a:r>
            </a:p>
          </p:txBody>
        </p:sp>
        <p:sp>
          <p:nvSpPr>
            <p:cNvPr id="163" name="文本框 37">
              <a:extLst>
                <a:ext uri="{FF2B5EF4-FFF2-40B4-BE49-F238E27FC236}">
                  <a16:creationId xmlns:a16="http://schemas.microsoft.com/office/drawing/2014/main" id="{FB21EFB1-A4B6-4F09-A7EA-2986880B77AB}"/>
                </a:ext>
              </a:extLst>
            </p:cNvPr>
            <p:cNvSpPr txBox="1"/>
            <p:nvPr/>
          </p:nvSpPr>
          <p:spPr>
            <a:xfrm>
              <a:off x="7672639" y="5207595"/>
              <a:ext cx="487680" cy="20509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577" tIns="22577" rIns="22577" bIns="22577" anchor="ctr">
              <a:spAutoFit/>
            </a:bodyPr>
            <a:lstStyle>
              <a:lvl1pPr defTabSz="764351">
                <a:spcBef>
                  <a:spcPts val="1400"/>
                </a:spcBef>
                <a:defRPr sz="2000" b="0"/>
              </a:lvl1pPr>
            </a:lstStyle>
            <a:p>
              <a:pPr defTabSz="366888">
                <a:spcBef>
                  <a:spcPts val="672"/>
                </a:spcBef>
              </a:pPr>
              <a:r>
                <a:rPr sz="2400">
                  <a:solidFill>
                    <a:srgbClr val="FFFFFF"/>
                  </a:solidFill>
                  <a:latin typeface="Helvetica Neue"/>
                  <a:sym typeface="Helvetica Neue"/>
                </a:rPr>
                <a:t>WiFi</a:t>
              </a:r>
            </a:p>
          </p:txBody>
        </p:sp>
        <p:pic>
          <p:nvPicPr>
            <p:cNvPr id="164" name="图片 39" descr="图片 39">
              <a:extLst>
                <a:ext uri="{FF2B5EF4-FFF2-40B4-BE49-F238E27FC236}">
                  <a16:creationId xmlns:a16="http://schemas.microsoft.com/office/drawing/2014/main" id="{D5AE1E37-74FF-4EBD-BE49-7A3F6466C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8289579" y="5060894"/>
              <a:ext cx="890016" cy="890016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65" name="图片 2" descr="图片 2">
              <a:extLst>
                <a:ext uri="{FF2B5EF4-FFF2-40B4-BE49-F238E27FC236}">
                  <a16:creationId xmlns:a16="http://schemas.microsoft.com/office/drawing/2014/main" id="{F87644FC-F615-4D64-9815-8528011F3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913978" y="3345070"/>
              <a:ext cx="889155" cy="889155"/>
            </a:xfrm>
            <a:prstGeom prst="rect">
              <a:avLst/>
            </a:prstGeom>
            <a:ln w="3175">
              <a:miter lim="400000"/>
            </a:ln>
          </p:spPr>
        </p:pic>
        <p:sp>
          <p:nvSpPr>
            <p:cNvPr id="166" name="文本框 40">
              <a:extLst>
                <a:ext uri="{FF2B5EF4-FFF2-40B4-BE49-F238E27FC236}">
                  <a16:creationId xmlns:a16="http://schemas.microsoft.com/office/drawing/2014/main" id="{15D4FBEF-C4D6-4129-973C-9CDBD7746A8C}"/>
                </a:ext>
              </a:extLst>
            </p:cNvPr>
            <p:cNvSpPr txBox="1"/>
            <p:nvPr/>
          </p:nvSpPr>
          <p:spPr>
            <a:xfrm rot="20173599">
              <a:off x="9918419" y="3380265"/>
              <a:ext cx="890016" cy="20509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577" tIns="22577" rIns="22577" bIns="22577" anchor="ctr">
              <a:spAutoFit/>
            </a:bodyPr>
            <a:lstStyle>
              <a:lvl1pPr defTabSz="764351">
                <a:spcBef>
                  <a:spcPts val="1400"/>
                </a:spcBef>
                <a:defRPr sz="2000" b="0"/>
              </a:lvl1pPr>
            </a:lstStyle>
            <a:p>
              <a:pPr defTabSz="366888">
                <a:spcBef>
                  <a:spcPts val="672"/>
                </a:spcBef>
              </a:pPr>
              <a:r>
                <a:rPr sz="2400" dirty="0">
                  <a:solidFill>
                    <a:srgbClr val="FFFFFF"/>
                  </a:solidFill>
                  <a:latin typeface="Helvetica Neue"/>
                  <a:sym typeface="Helvetica Neue"/>
                </a:rPr>
                <a:t>BLE beacon</a:t>
              </a:r>
            </a:p>
          </p:txBody>
        </p:sp>
        <p:sp>
          <p:nvSpPr>
            <p:cNvPr id="167" name="文本框 42">
              <a:extLst>
                <a:ext uri="{FF2B5EF4-FFF2-40B4-BE49-F238E27FC236}">
                  <a16:creationId xmlns:a16="http://schemas.microsoft.com/office/drawing/2014/main" id="{D49C4AFB-D666-45A7-B1DB-1A7721E583CF}"/>
                </a:ext>
              </a:extLst>
            </p:cNvPr>
            <p:cNvSpPr txBox="1"/>
            <p:nvPr/>
          </p:nvSpPr>
          <p:spPr>
            <a:xfrm>
              <a:off x="9919648" y="5116319"/>
              <a:ext cx="715522" cy="38764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577" tIns="22577" rIns="22577" bIns="22577" anchor="ctr">
              <a:spAutoFit/>
            </a:bodyPr>
            <a:lstStyle>
              <a:lvl1pPr defTabSz="764351">
                <a:spcBef>
                  <a:spcPts val="1400"/>
                </a:spcBef>
                <a:defRPr sz="2000" b="0"/>
              </a:lvl1pPr>
            </a:lstStyle>
            <a:p>
              <a:pPr defTabSz="366888">
                <a:spcBef>
                  <a:spcPts val="672"/>
                </a:spcBef>
              </a:pPr>
              <a:r>
                <a:rPr sz="2400" dirty="0">
                  <a:solidFill>
                    <a:srgbClr val="FFFFFF"/>
                  </a:solidFill>
                  <a:latin typeface="Helvetica Neue"/>
                  <a:sym typeface="Helvetica Neue"/>
                </a:rPr>
                <a:t>BLE Mesh</a:t>
              </a:r>
            </a:p>
          </p:txBody>
        </p:sp>
        <p:pic>
          <p:nvPicPr>
            <p:cNvPr id="168" name="米家云.png" descr="米家云.png">
              <a:extLst>
                <a:ext uri="{FF2B5EF4-FFF2-40B4-BE49-F238E27FC236}">
                  <a16:creationId xmlns:a16="http://schemas.microsoft.com/office/drawing/2014/main" id="{5A1BE049-0B6B-4B9F-A66D-9D10D5187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5306733" y="3395363"/>
              <a:ext cx="1175399" cy="1074388"/>
            </a:xfrm>
            <a:prstGeom prst="rect">
              <a:avLst/>
            </a:prstGeom>
            <a:ln w="3175">
              <a:miter lim="400000"/>
            </a:ln>
          </p:spPr>
        </p:pic>
        <p:sp>
          <p:nvSpPr>
            <p:cNvPr id="169" name="线条">
              <a:extLst>
                <a:ext uri="{FF2B5EF4-FFF2-40B4-BE49-F238E27FC236}">
                  <a16:creationId xmlns:a16="http://schemas.microsoft.com/office/drawing/2014/main" id="{19719695-8214-4010-813C-595636EF4100}"/>
                </a:ext>
              </a:extLst>
            </p:cNvPr>
            <p:cNvSpPr/>
            <p:nvPr/>
          </p:nvSpPr>
          <p:spPr>
            <a:xfrm flipH="1">
              <a:off x="3499459" y="3789647"/>
              <a:ext cx="1579050" cy="0"/>
            </a:xfrm>
            <a:prstGeom prst="line">
              <a:avLst/>
            </a:prstGeom>
            <a:ln w="12700">
              <a:solidFill>
                <a:srgbClr val="FFFFFF">
                  <a:alpha val="49765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22578" tIns="22578" rIns="22578" bIns="22578" anchor="ctr"/>
            <a:lstStyle/>
            <a:p>
              <a:pPr defTabSz="366888">
                <a:defRPr sz="28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44">
                <a:solidFill>
                  <a:srgbClr val="FFFFFF"/>
                </a:solidFill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0" name="线条">
              <a:extLst>
                <a:ext uri="{FF2B5EF4-FFF2-40B4-BE49-F238E27FC236}">
                  <a16:creationId xmlns:a16="http://schemas.microsoft.com/office/drawing/2014/main" id="{B1567DC6-974B-4038-97E6-D964F106F424}"/>
                </a:ext>
              </a:extLst>
            </p:cNvPr>
            <p:cNvSpPr/>
            <p:nvPr/>
          </p:nvSpPr>
          <p:spPr>
            <a:xfrm flipV="1">
              <a:off x="4288984" y="2245200"/>
              <a:ext cx="0" cy="3208657"/>
            </a:xfrm>
            <a:prstGeom prst="line">
              <a:avLst/>
            </a:prstGeom>
            <a:ln w="12700">
              <a:solidFill>
                <a:srgbClr val="FFFFFF">
                  <a:alpha val="49765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22578" tIns="22578" rIns="22578" bIns="22578" anchor="ctr"/>
            <a:lstStyle/>
            <a:p>
              <a:pPr defTabSz="366888">
                <a:defRPr sz="28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44">
                <a:solidFill>
                  <a:srgbClr val="FFFFFF"/>
                </a:solidFill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1" name="线条">
              <a:extLst>
                <a:ext uri="{FF2B5EF4-FFF2-40B4-BE49-F238E27FC236}">
                  <a16:creationId xmlns:a16="http://schemas.microsoft.com/office/drawing/2014/main" id="{AAF323DC-3C9B-4C6D-B668-1E1511BFBC8F}"/>
                </a:ext>
              </a:extLst>
            </p:cNvPr>
            <p:cNvSpPr/>
            <p:nvPr/>
          </p:nvSpPr>
          <p:spPr>
            <a:xfrm flipH="1">
              <a:off x="3523843" y="5505902"/>
              <a:ext cx="766457" cy="0"/>
            </a:xfrm>
            <a:prstGeom prst="line">
              <a:avLst/>
            </a:prstGeom>
            <a:ln w="12700">
              <a:solidFill>
                <a:srgbClr val="FFFFFF">
                  <a:alpha val="49765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22578" tIns="22578" rIns="22578" bIns="22578" anchor="ctr"/>
            <a:lstStyle/>
            <a:p>
              <a:pPr defTabSz="366888">
                <a:defRPr sz="28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44">
                <a:solidFill>
                  <a:srgbClr val="FFFFFF"/>
                </a:solidFill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2" name="线条">
              <a:extLst>
                <a:ext uri="{FF2B5EF4-FFF2-40B4-BE49-F238E27FC236}">
                  <a16:creationId xmlns:a16="http://schemas.microsoft.com/office/drawing/2014/main" id="{DF1B1F5D-1260-4D91-96A1-1D4C69B3D826}"/>
                </a:ext>
              </a:extLst>
            </p:cNvPr>
            <p:cNvSpPr/>
            <p:nvPr/>
          </p:nvSpPr>
          <p:spPr>
            <a:xfrm flipH="1">
              <a:off x="3523843" y="2243118"/>
              <a:ext cx="766457" cy="0"/>
            </a:xfrm>
            <a:prstGeom prst="line">
              <a:avLst/>
            </a:prstGeom>
            <a:ln w="12700">
              <a:solidFill>
                <a:srgbClr val="FFFFFF">
                  <a:alpha val="49765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22578" tIns="22578" rIns="22578" bIns="22578" anchor="ctr"/>
            <a:lstStyle/>
            <a:p>
              <a:pPr defTabSz="366888">
                <a:defRPr sz="28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44">
                <a:solidFill>
                  <a:srgbClr val="FFFFFF"/>
                </a:solidFill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3" name="线条">
              <a:extLst>
                <a:ext uri="{FF2B5EF4-FFF2-40B4-BE49-F238E27FC236}">
                  <a16:creationId xmlns:a16="http://schemas.microsoft.com/office/drawing/2014/main" id="{04B1AC30-BC48-4AE9-946A-E7F8E21565EB}"/>
                </a:ext>
              </a:extLst>
            </p:cNvPr>
            <p:cNvSpPr/>
            <p:nvPr/>
          </p:nvSpPr>
          <p:spPr>
            <a:xfrm flipH="1">
              <a:off x="6710356" y="3789647"/>
              <a:ext cx="1579050" cy="0"/>
            </a:xfrm>
            <a:prstGeom prst="line">
              <a:avLst/>
            </a:prstGeom>
            <a:ln w="12700">
              <a:solidFill>
                <a:srgbClr val="FFFFFF">
                  <a:alpha val="49765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22578" tIns="22578" rIns="22578" bIns="22578" anchor="ctr"/>
            <a:lstStyle/>
            <a:p>
              <a:pPr defTabSz="366888">
                <a:defRPr sz="28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44">
                <a:solidFill>
                  <a:srgbClr val="FFFFFF"/>
                </a:solidFill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4" name="线条">
              <a:extLst>
                <a:ext uri="{FF2B5EF4-FFF2-40B4-BE49-F238E27FC236}">
                  <a16:creationId xmlns:a16="http://schemas.microsoft.com/office/drawing/2014/main" id="{65EE8C43-8D33-4770-9209-9B8D0A7184A6}"/>
                </a:ext>
              </a:extLst>
            </p:cNvPr>
            <p:cNvSpPr/>
            <p:nvPr/>
          </p:nvSpPr>
          <p:spPr>
            <a:xfrm flipV="1">
              <a:off x="7499881" y="2245200"/>
              <a:ext cx="0" cy="3208657"/>
            </a:xfrm>
            <a:prstGeom prst="line">
              <a:avLst/>
            </a:prstGeom>
            <a:ln w="12700">
              <a:solidFill>
                <a:srgbClr val="FFFFFF">
                  <a:alpha val="50000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22578" tIns="22578" rIns="22578" bIns="22578" anchor="ctr"/>
            <a:lstStyle/>
            <a:p>
              <a:pPr defTabSz="366888">
                <a:defRPr sz="28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44">
                <a:solidFill>
                  <a:srgbClr val="FFFFFF"/>
                </a:solidFill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5" name="线条">
              <a:extLst>
                <a:ext uri="{FF2B5EF4-FFF2-40B4-BE49-F238E27FC236}">
                  <a16:creationId xmlns:a16="http://schemas.microsoft.com/office/drawing/2014/main" id="{6293820D-3446-44DC-A171-74B18B8A03C8}"/>
                </a:ext>
              </a:extLst>
            </p:cNvPr>
            <p:cNvSpPr/>
            <p:nvPr/>
          </p:nvSpPr>
          <p:spPr>
            <a:xfrm flipH="1">
              <a:off x="7500646" y="5505902"/>
              <a:ext cx="766457" cy="0"/>
            </a:xfrm>
            <a:prstGeom prst="line">
              <a:avLst/>
            </a:prstGeom>
            <a:ln w="12700">
              <a:solidFill>
                <a:srgbClr val="FFFFFF">
                  <a:alpha val="49765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22578" tIns="22578" rIns="22578" bIns="22578" anchor="ctr"/>
            <a:lstStyle/>
            <a:p>
              <a:pPr defTabSz="366888">
                <a:defRPr sz="28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44">
                <a:solidFill>
                  <a:srgbClr val="FFFFFF"/>
                </a:solidFill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6" name="线条">
              <a:extLst>
                <a:ext uri="{FF2B5EF4-FFF2-40B4-BE49-F238E27FC236}">
                  <a16:creationId xmlns:a16="http://schemas.microsoft.com/office/drawing/2014/main" id="{D2175061-D713-49E2-864A-2B25A1B04254}"/>
                </a:ext>
              </a:extLst>
            </p:cNvPr>
            <p:cNvSpPr/>
            <p:nvPr/>
          </p:nvSpPr>
          <p:spPr>
            <a:xfrm flipH="1">
              <a:off x="7500646" y="2243118"/>
              <a:ext cx="766457" cy="0"/>
            </a:xfrm>
            <a:prstGeom prst="line">
              <a:avLst/>
            </a:prstGeom>
            <a:ln w="12700">
              <a:solidFill>
                <a:srgbClr val="FFFFFF">
                  <a:alpha val="49765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22578" tIns="22578" rIns="22578" bIns="22578" anchor="ctr"/>
            <a:lstStyle/>
            <a:p>
              <a:pPr defTabSz="366888">
                <a:defRPr sz="28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44">
                <a:solidFill>
                  <a:srgbClr val="FFFFFF"/>
                </a:solidFill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7" name="直接箭头连接符 51">
              <a:extLst>
                <a:ext uri="{FF2B5EF4-FFF2-40B4-BE49-F238E27FC236}">
                  <a16:creationId xmlns:a16="http://schemas.microsoft.com/office/drawing/2014/main" id="{4FBD3A21-19CB-4764-92CB-115A1280A023}"/>
                </a:ext>
              </a:extLst>
            </p:cNvPr>
            <p:cNvSpPr/>
            <p:nvPr/>
          </p:nvSpPr>
          <p:spPr>
            <a:xfrm flipH="1" flipV="1">
              <a:off x="9918419" y="2281373"/>
              <a:ext cx="890016" cy="370633"/>
            </a:xfrm>
            <a:prstGeom prst="line">
              <a:avLst/>
            </a:prstGeom>
            <a:ln w="25400">
              <a:solidFill>
                <a:srgbClr val="0365C0"/>
              </a:solidFill>
              <a:headEnd type="stealth"/>
              <a:tailEnd type="stealth"/>
            </a:ln>
          </p:spPr>
          <p:txBody>
            <a:bodyPr lIns="21945" tIns="21945" rIns="21945" bIns="21945"/>
            <a:lstStyle/>
            <a:p>
              <a:pPr defTabSz="366888">
                <a:spcBef>
                  <a:spcPts val="672"/>
                </a:spcBef>
                <a:defRPr sz="4600" b="0">
                  <a:latin typeface="MI-LANTING_GB-OUTSIDE-YS"/>
                  <a:ea typeface="MI-LANTING_GB-OUTSIDE-YS"/>
                  <a:cs typeface="MI-LANTING_GB-OUTSIDE-YS"/>
                  <a:sym typeface="MI-LANTING_GB-OUTSIDE-YS"/>
                </a:defRPr>
              </a:pPr>
              <a:endParaRPr sz="2208">
                <a:solidFill>
                  <a:srgbClr val="FFFFFF"/>
                </a:solidFill>
                <a:latin typeface="MI-LANTING_GB-OUTSIDE-YS"/>
                <a:ea typeface="MI-LANTING_GB-OUTSIDE-YS"/>
                <a:cs typeface="MI-LANTING_GB-OUTSIDE-YS"/>
                <a:sym typeface="MI-LANTING_GB-OUTSIDE-YS"/>
              </a:endParaRPr>
            </a:p>
          </p:txBody>
        </p:sp>
        <p:sp>
          <p:nvSpPr>
            <p:cNvPr id="178" name="文本框 40">
              <a:extLst>
                <a:ext uri="{FF2B5EF4-FFF2-40B4-BE49-F238E27FC236}">
                  <a16:creationId xmlns:a16="http://schemas.microsoft.com/office/drawing/2014/main" id="{DB5D7AC0-006E-4A09-8A38-96A9C7DAEE92}"/>
                </a:ext>
              </a:extLst>
            </p:cNvPr>
            <p:cNvSpPr txBox="1"/>
            <p:nvPr/>
          </p:nvSpPr>
          <p:spPr>
            <a:xfrm rot="1315162">
              <a:off x="9832401" y="2533111"/>
              <a:ext cx="890016" cy="20509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577" tIns="22577" rIns="22577" bIns="22577" anchor="ctr">
              <a:spAutoFit/>
            </a:bodyPr>
            <a:lstStyle>
              <a:lvl1pPr defTabSz="764351">
                <a:spcBef>
                  <a:spcPts val="1400"/>
                </a:spcBef>
                <a:defRPr sz="2000" b="0"/>
              </a:lvl1pPr>
            </a:lstStyle>
            <a:p>
              <a:pPr defTabSz="366888">
                <a:spcBef>
                  <a:spcPts val="672"/>
                </a:spcBef>
              </a:pPr>
              <a:r>
                <a:rPr sz="2400" dirty="0">
                  <a:solidFill>
                    <a:srgbClr val="FFFFFF"/>
                  </a:solidFill>
                  <a:latin typeface="Helvetica Neue"/>
                  <a:sym typeface="Helvetica Neue"/>
                </a:rPr>
                <a:t>BLE </a:t>
              </a:r>
              <a:r>
                <a:rPr sz="2400" dirty="0" err="1">
                  <a:solidFill>
                    <a:srgbClr val="FFFFFF"/>
                  </a:solidFill>
                  <a:latin typeface="Helvetica Neue"/>
                  <a:sym typeface="Helvetica Neue"/>
                </a:rPr>
                <a:t>gatt</a:t>
              </a:r>
              <a:endParaRPr sz="2400" dirty="0">
                <a:solidFill>
                  <a:srgbClr val="FFFFFF"/>
                </a:solidFill>
                <a:latin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254067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3. SDK/双协议对接"/>
          <p:cNvSpPr txBox="1"/>
          <p:nvPr/>
        </p:nvSpPr>
        <p:spPr>
          <a:xfrm>
            <a:off x="8478003" y="1698644"/>
            <a:ext cx="8258662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MIOT </a:t>
            </a:r>
            <a:r>
              <a:rPr lang="en-US" altLang="zh-CN" dirty="0"/>
              <a:t>Layered Model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372604-2EDA-4518-A87E-475AF2603E95}"/>
              </a:ext>
            </a:extLst>
          </p:cNvPr>
          <p:cNvSpPr/>
          <p:nvPr/>
        </p:nvSpPr>
        <p:spPr>
          <a:xfrm>
            <a:off x="5151863" y="5385950"/>
            <a:ext cx="3969834" cy="552857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Application Profiles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EDFE08-810E-448F-8E01-5BA2655D2AA5}"/>
              </a:ext>
            </a:extLst>
          </p:cNvPr>
          <p:cNvSpPr/>
          <p:nvPr/>
        </p:nvSpPr>
        <p:spPr>
          <a:xfrm>
            <a:off x="5151863" y="6675775"/>
            <a:ext cx="3969834" cy="552857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Common services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BB6585-C2F4-4D53-AADD-F5AF339E6DFC}"/>
              </a:ext>
            </a:extLst>
          </p:cNvPr>
          <p:cNvSpPr/>
          <p:nvPr/>
        </p:nvSpPr>
        <p:spPr>
          <a:xfrm>
            <a:off x="5151863" y="8006486"/>
            <a:ext cx="3969834" cy="552857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r>
              <a:rPr lang="en-US" altLang="zh-CN" sz="3000" dirty="0">
                <a:solidFill>
                  <a:srgbClr val="FFFFFF"/>
                </a:solidFill>
              </a:rPr>
              <a:t>Transport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6FDD57-8E7F-47D5-8501-8A31985BB31C}"/>
              </a:ext>
            </a:extLst>
          </p:cNvPr>
          <p:cNvSpPr/>
          <p:nvPr/>
        </p:nvSpPr>
        <p:spPr>
          <a:xfrm>
            <a:off x="5151863" y="9337197"/>
            <a:ext cx="3969834" cy="552857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Networking 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C26FFE-AF3F-45D3-B3A7-86559EF1EC4F}"/>
              </a:ext>
            </a:extLst>
          </p:cNvPr>
          <p:cNvSpPr/>
          <p:nvPr/>
        </p:nvSpPr>
        <p:spPr>
          <a:xfrm>
            <a:off x="6373437" y="3485884"/>
            <a:ext cx="20024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Device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9B9D3CF-4431-4113-83CF-7726279F495A}"/>
              </a:ext>
            </a:extLst>
          </p:cNvPr>
          <p:cNvSpPr/>
          <p:nvPr/>
        </p:nvSpPr>
        <p:spPr>
          <a:xfrm>
            <a:off x="15719502" y="5385950"/>
            <a:ext cx="3969834" cy="552857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Application Profiles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D07C9E6-093B-4C64-A90B-B2DD80FB8B77}"/>
              </a:ext>
            </a:extLst>
          </p:cNvPr>
          <p:cNvSpPr/>
          <p:nvPr/>
        </p:nvSpPr>
        <p:spPr>
          <a:xfrm>
            <a:off x="15719502" y="6675775"/>
            <a:ext cx="3969834" cy="552857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Common services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F52EF50-3CED-4F43-88D0-DB31948FAAE6}"/>
              </a:ext>
            </a:extLst>
          </p:cNvPr>
          <p:cNvSpPr/>
          <p:nvPr/>
        </p:nvSpPr>
        <p:spPr>
          <a:xfrm>
            <a:off x="15719502" y="8006486"/>
            <a:ext cx="3969834" cy="552857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r>
              <a:rPr lang="en-US" altLang="zh-CN" sz="3000" dirty="0">
                <a:solidFill>
                  <a:srgbClr val="FFFFFF"/>
                </a:solidFill>
              </a:rPr>
              <a:t>Transport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CBE36C7-006E-47F0-AE8E-7EC23B381380}"/>
              </a:ext>
            </a:extLst>
          </p:cNvPr>
          <p:cNvSpPr/>
          <p:nvPr/>
        </p:nvSpPr>
        <p:spPr>
          <a:xfrm>
            <a:off x="15719502" y="9337197"/>
            <a:ext cx="3969834" cy="552857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Networking 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E335699-79F0-4D2C-B090-9DDF0C6789DA}"/>
              </a:ext>
            </a:extLst>
          </p:cNvPr>
          <p:cNvSpPr/>
          <p:nvPr/>
        </p:nvSpPr>
        <p:spPr>
          <a:xfrm>
            <a:off x="17069317" y="3485884"/>
            <a:ext cx="17459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Cloud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3D62434-2630-4290-9621-FD9A11C7BA1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9121694" y="5662379"/>
            <a:ext cx="6597808" cy="53562"/>
          </a:xfrm>
          <a:prstGeom prst="straightConnector1">
            <a:avLst/>
          </a:prstGeom>
          <a:noFill/>
          <a:ln w="76200" cap="flat">
            <a:solidFill>
              <a:schemeClr val="bg1"/>
            </a:solidFill>
            <a:prstDash val="solid"/>
            <a:miter lim="400000"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DC19B1D-6720-4005-BC74-416FAAB55D31}"/>
              </a:ext>
            </a:extLst>
          </p:cNvPr>
          <p:cNvCxnSpPr>
            <a:cxnSpLocks/>
          </p:cNvCxnSpPr>
          <p:nvPr/>
        </p:nvCxnSpPr>
        <p:spPr>
          <a:xfrm flipV="1">
            <a:off x="9121693" y="6897776"/>
            <a:ext cx="6597805" cy="988"/>
          </a:xfrm>
          <a:prstGeom prst="straightConnector1">
            <a:avLst/>
          </a:prstGeom>
          <a:noFill/>
          <a:ln w="76200" cap="flat">
            <a:solidFill>
              <a:schemeClr val="bg1"/>
            </a:solidFill>
            <a:prstDash val="solid"/>
            <a:miter lim="400000"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39EB98E-1BC1-4EC8-BE1B-CD6EA39BEDD9}"/>
              </a:ext>
            </a:extLst>
          </p:cNvPr>
          <p:cNvCxnSpPr>
            <a:cxnSpLocks/>
          </p:cNvCxnSpPr>
          <p:nvPr/>
        </p:nvCxnSpPr>
        <p:spPr>
          <a:xfrm flipV="1">
            <a:off x="9121697" y="8378440"/>
            <a:ext cx="6597805" cy="988"/>
          </a:xfrm>
          <a:prstGeom prst="straightConnector1">
            <a:avLst/>
          </a:prstGeom>
          <a:noFill/>
          <a:ln w="76200" cap="flat">
            <a:solidFill>
              <a:schemeClr val="bg1"/>
            </a:solidFill>
            <a:prstDash val="solid"/>
            <a:miter lim="400000"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57D2D3A-95C2-4247-806F-EF12B3363FCA}"/>
              </a:ext>
            </a:extLst>
          </p:cNvPr>
          <p:cNvCxnSpPr>
            <a:cxnSpLocks/>
          </p:cNvCxnSpPr>
          <p:nvPr/>
        </p:nvCxnSpPr>
        <p:spPr>
          <a:xfrm flipV="1">
            <a:off x="9121692" y="9499267"/>
            <a:ext cx="6597805" cy="988"/>
          </a:xfrm>
          <a:prstGeom prst="straightConnector1">
            <a:avLst/>
          </a:prstGeom>
          <a:noFill/>
          <a:ln w="76200" cap="flat">
            <a:solidFill>
              <a:schemeClr val="bg1"/>
            </a:solidFill>
            <a:prstDash val="solid"/>
            <a:miter lim="400000"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5757702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3. SDK/双协议对接"/>
          <p:cNvSpPr txBox="1"/>
          <p:nvPr/>
        </p:nvSpPr>
        <p:spPr>
          <a:xfrm>
            <a:off x="8478003" y="1698644"/>
            <a:ext cx="8258662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MIOT </a:t>
            </a:r>
            <a:r>
              <a:rPr lang="en-US" altLang="zh-CN" dirty="0"/>
              <a:t>Functional Model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372604-2EDA-4518-A87E-475AF2603E95}"/>
              </a:ext>
            </a:extLst>
          </p:cNvPr>
          <p:cNvSpPr/>
          <p:nvPr/>
        </p:nvSpPr>
        <p:spPr>
          <a:xfrm>
            <a:off x="5151863" y="4060210"/>
            <a:ext cx="13359161" cy="147600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Application Profile 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EDFE08-810E-448F-8E01-5BA2655D2AA5}"/>
              </a:ext>
            </a:extLst>
          </p:cNvPr>
          <p:cNvSpPr/>
          <p:nvPr/>
        </p:nvSpPr>
        <p:spPr>
          <a:xfrm>
            <a:off x="5151862" y="5743136"/>
            <a:ext cx="13359161" cy="162000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Common services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6FDD57-8E7F-47D5-8501-8A31985BB31C}"/>
              </a:ext>
            </a:extLst>
          </p:cNvPr>
          <p:cNvSpPr/>
          <p:nvPr/>
        </p:nvSpPr>
        <p:spPr>
          <a:xfrm>
            <a:off x="5151863" y="7618038"/>
            <a:ext cx="13359161" cy="115200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Transport 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87A3F7-B94D-4AA0-BC3C-1532A1E21B3A}"/>
              </a:ext>
            </a:extLst>
          </p:cNvPr>
          <p:cNvSpPr/>
          <p:nvPr/>
        </p:nvSpPr>
        <p:spPr>
          <a:xfrm>
            <a:off x="8408020" y="4545386"/>
            <a:ext cx="2341756" cy="552857"/>
          </a:xfrm>
          <a:prstGeom prst="rect">
            <a:avLst/>
          </a:prstGeom>
          <a:solidFill>
            <a:srgbClr val="002060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Smart Home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7F3C97D-5970-47C0-A58C-9E2D6A1CA7D0}"/>
              </a:ext>
            </a:extLst>
          </p:cNvPr>
          <p:cNvSpPr/>
          <p:nvPr/>
        </p:nvSpPr>
        <p:spPr>
          <a:xfrm>
            <a:off x="8478002" y="6301897"/>
            <a:ext cx="3713997" cy="552857"/>
          </a:xfrm>
          <a:prstGeom prst="rect">
            <a:avLst/>
          </a:prstGeom>
          <a:solidFill>
            <a:srgbClr val="002060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solidFill>
                  <a:srgbClr val="FFFFFF"/>
                </a:solidFill>
              </a:rPr>
              <a:t>Device Management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B312274-E422-4020-9549-30979C6312A3}"/>
              </a:ext>
            </a:extLst>
          </p:cNvPr>
          <p:cNvSpPr/>
          <p:nvPr/>
        </p:nvSpPr>
        <p:spPr>
          <a:xfrm>
            <a:off x="15919887" y="6281084"/>
            <a:ext cx="2341756" cy="552857"/>
          </a:xfrm>
          <a:prstGeom prst="rect">
            <a:avLst/>
          </a:prstGeom>
          <a:solidFill>
            <a:srgbClr val="002060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Security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869681-A731-45DC-940A-B96146CFA108}"/>
              </a:ext>
            </a:extLst>
          </p:cNvPr>
          <p:cNvSpPr/>
          <p:nvPr/>
        </p:nvSpPr>
        <p:spPr>
          <a:xfrm>
            <a:off x="12385662" y="6301897"/>
            <a:ext cx="3366245" cy="552857"/>
          </a:xfrm>
          <a:prstGeom prst="rect">
            <a:avLst/>
          </a:prstGeom>
          <a:solidFill>
            <a:srgbClr val="002060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solidFill>
                  <a:srgbClr val="FFFFFF"/>
                </a:solidFill>
              </a:rPr>
              <a:t>Device Operation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FEE6AD-B708-4091-8165-EDA115ED847C}"/>
              </a:ext>
            </a:extLst>
          </p:cNvPr>
          <p:cNvSpPr/>
          <p:nvPr/>
        </p:nvSpPr>
        <p:spPr>
          <a:xfrm>
            <a:off x="8408022" y="7917609"/>
            <a:ext cx="2341756" cy="552857"/>
          </a:xfrm>
          <a:prstGeom prst="rect">
            <a:avLst/>
          </a:prstGeom>
          <a:solidFill>
            <a:srgbClr val="002060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solidFill>
                  <a:srgbClr val="FFFFFF"/>
                </a:solidFill>
              </a:rPr>
              <a:t>TCP/UDP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5B8B357-0D6C-435F-A88D-5265E4678D2B}"/>
              </a:ext>
            </a:extLst>
          </p:cNvPr>
          <p:cNvSpPr/>
          <p:nvPr/>
        </p:nvSpPr>
        <p:spPr>
          <a:xfrm>
            <a:off x="5151863" y="9053377"/>
            <a:ext cx="13359161" cy="111600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Networking 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5B5D50-7F68-4E4C-B40D-0F19EC66A8B2}"/>
              </a:ext>
            </a:extLst>
          </p:cNvPr>
          <p:cNvSpPr/>
          <p:nvPr/>
        </p:nvSpPr>
        <p:spPr>
          <a:xfrm>
            <a:off x="8478005" y="9325370"/>
            <a:ext cx="2341756" cy="552857"/>
          </a:xfrm>
          <a:prstGeom prst="rect">
            <a:avLst/>
          </a:prstGeom>
          <a:solidFill>
            <a:srgbClr val="002060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IP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B025A9-4889-4004-A2DA-E1BF92A01A59}"/>
              </a:ext>
            </a:extLst>
          </p:cNvPr>
          <p:cNvSpPr/>
          <p:nvPr/>
        </p:nvSpPr>
        <p:spPr>
          <a:xfrm>
            <a:off x="5055931" y="11174942"/>
            <a:ext cx="14659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FFFFF"/>
                </a:solidFill>
              </a:rPr>
              <a:t>Device Management: </a:t>
            </a:r>
            <a:r>
              <a:rPr lang="en-US" altLang="zh-CN" sz="3200" dirty="0">
                <a:solidFill>
                  <a:srgbClr val="FFFFFF"/>
                </a:solidFill>
              </a:rPr>
              <a:t>Authentication, Log in, Keep alive, Time synchronization</a:t>
            </a:r>
            <a:endParaRPr lang="en-US" altLang="zh-CN" sz="3200" b="1" dirty="0">
              <a:solidFill>
                <a:srgbClr val="FFFFFF"/>
              </a:solidFill>
            </a:endParaRPr>
          </a:p>
          <a:p>
            <a:pPr algn="l"/>
            <a:r>
              <a:rPr lang="en-US" altLang="zh-CN" sz="3200" b="1" dirty="0">
                <a:solidFill>
                  <a:srgbClr val="FFFFFF"/>
                </a:solidFill>
              </a:rPr>
              <a:t>Device Operation: </a:t>
            </a:r>
            <a:r>
              <a:rPr lang="en-US" altLang="zh-CN" sz="3200" dirty="0">
                <a:solidFill>
                  <a:srgbClr val="FFFFFF"/>
                </a:solidFill>
              </a:rPr>
              <a:t>Read, Write, Property Indication, Event Indication, Action </a:t>
            </a:r>
          </a:p>
          <a:p>
            <a:pPr algn="l"/>
            <a:r>
              <a:rPr lang="en-US" altLang="zh-CN" sz="3200" b="1" dirty="0">
                <a:solidFill>
                  <a:srgbClr val="FFFFFF"/>
                </a:solidFill>
              </a:rPr>
              <a:t>Security: </a:t>
            </a:r>
            <a:r>
              <a:rPr lang="en-US" altLang="zh-CN" sz="3200" dirty="0">
                <a:solidFill>
                  <a:srgbClr val="FFFFFF"/>
                </a:solidFill>
              </a:rPr>
              <a:t>TLS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886898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28" descr="图片 28">
            <a:extLst>
              <a:ext uri="{FF2B5EF4-FFF2-40B4-BE49-F238E27FC236}">
                <a16:creationId xmlns:a16="http://schemas.microsoft.com/office/drawing/2014/main" id="{C97BFFAC-01FB-4828-9B3B-BB8F9664C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0557" y="4727145"/>
            <a:ext cx="1801089" cy="1800636"/>
          </a:xfrm>
          <a:prstGeom prst="rect">
            <a:avLst/>
          </a:prstGeom>
          <a:ln w="3175">
            <a:miter lim="400000"/>
          </a:ln>
        </p:spPr>
      </p:pic>
      <p:pic>
        <p:nvPicPr>
          <p:cNvPr id="48" name="米家云.png" descr="米家云.png">
            <a:extLst>
              <a:ext uri="{FF2B5EF4-FFF2-40B4-BE49-F238E27FC236}">
                <a16:creationId xmlns:a16="http://schemas.microsoft.com/office/drawing/2014/main" id="{9B507D37-BD6D-4AC8-A6C5-5A66FC6E0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20656" y="4689122"/>
            <a:ext cx="2378606" cy="2173648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79966C-8C64-487A-8BD6-2F9C94740913}"/>
              </a:ext>
            </a:extLst>
          </p:cNvPr>
          <p:cNvCxnSpPr>
            <a:cxnSpLocks/>
          </p:cNvCxnSpPr>
          <p:nvPr/>
        </p:nvCxnSpPr>
        <p:spPr>
          <a:xfrm>
            <a:off x="5798167" y="6676264"/>
            <a:ext cx="0" cy="5038359"/>
          </a:xfrm>
          <a:prstGeom prst="line">
            <a:avLst/>
          </a:prstGeom>
          <a:noFill/>
          <a:ln w="31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A240D8E-A629-4030-9924-1C006DF4E2DA}"/>
              </a:ext>
            </a:extLst>
          </p:cNvPr>
          <p:cNvCxnSpPr>
            <a:cxnSpLocks/>
          </p:cNvCxnSpPr>
          <p:nvPr/>
        </p:nvCxnSpPr>
        <p:spPr>
          <a:xfrm>
            <a:off x="11709959" y="6767934"/>
            <a:ext cx="0" cy="4827234"/>
          </a:xfrm>
          <a:prstGeom prst="line">
            <a:avLst/>
          </a:prstGeom>
          <a:noFill/>
          <a:ln w="31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7CF397D-4E6A-48C9-B76A-C85355F9565D}"/>
              </a:ext>
            </a:extLst>
          </p:cNvPr>
          <p:cNvCxnSpPr/>
          <p:nvPr/>
        </p:nvCxnSpPr>
        <p:spPr>
          <a:xfrm>
            <a:off x="5798167" y="8403823"/>
            <a:ext cx="5911792" cy="0"/>
          </a:xfrm>
          <a:prstGeom prst="straightConnector1">
            <a:avLst/>
          </a:prstGeom>
          <a:noFill/>
          <a:ln w="47625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文本框 59">
            <a:extLst>
              <a:ext uri="{FF2B5EF4-FFF2-40B4-BE49-F238E27FC236}">
                <a16:creationId xmlns:a16="http://schemas.microsoft.com/office/drawing/2014/main" id="{6D7697D6-6A9E-4EBC-B2BA-61F0B25BC9D6}"/>
              </a:ext>
            </a:extLst>
          </p:cNvPr>
          <p:cNvSpPr txBox="1"/>
          <p:nvPr/>
        </p:nvSpPr>
        <p:spPr>
          <a:xfrm>
            <a:off x="7389838" y="7715449"/>
            <a:ext cx="2658658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2400" dirty="0">
                <a:solidFill>
                  <a:srgbClr val="FFFFFF"/>
                </a:solidFill>
                <a:latin typeface="Helvetica Neue"/>
                <a:sym typeface="Helvetica Neue"/>
              </a:rPr>
              <a:t>HTTP Request</a:t>
            </a:r>
            <a:endParaRPr sz="24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68F5603-B8DD-476D-88EE-ED7AC65F8E9F}"/>
              </a:ext>
            </a:extLst>
          </p:cNvPr>
          <p:cNvCxnSpPr/>
          <p:nvPr/>
        </p:nvCxnSpPr>
        <p:spPr>
          <a:xfrm>
            <a:off x="5804904" y="10079443"/>
            <a:ext cx="5911792" cy="0"/>
          </a:xfrm>
          <a:prstGeom prst="straightConnector1">
            <a:avLst/>
          </a:prstGeom>
          <a:noFill/>
          <a:ln w="47625" cap="flat">
            <a:solidFill>
              <a:schemeClr val="bg1"/>
            </a:solidFill>
            <a:prstDash val="solid"/>
            <a:miter lim="400000"/>
            <a:headEnd type="triangl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文本框 59">
            <a:extLst>
              <a:ext uri="{FF2B5EF4-FFF2-40B4-BE49-F238E27FC236}">
                <a16:creationId xmlns:a16="http://schemas.microsoft.com/office/drawing/2014/main" id="{4C1A82E5-DA3B-4145-814B-32482782AD92}"/>
              </a:ext>
            </a:extLst>
          </p:cNvPr>
          <p:cNvSpPr txBox="1"/>
          <p:nvPr/>
        </p:nvSpPr>
        <p:spPr>
          <a:xfrm>
            <a:off x="7396575" y="9391069"/>
            <a:ext cx="2658658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2400" dirty="0">
                <a:solidFill>
                  <a:srgbClr val="FFFFFF"/>
                </a:solidFill>
                <a:latin typeface="Helvetica Neue"/>
                <a:sym typeface="Helvetica Neue"/>
              </a:rPr>
              <a:t>HTTP Response</a:t>
            </a:r>
            <a:endParaRPr sz="24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3B13BF2-17A2-4ECC-AB4B-3FBEB253A5B5}"/>
              </a:ext>
            </a:extLst>
          </p:cNvPr>
          <p:cNvCxnSpPr>
            <a:cxnSpLocks/>
          </p:cNvCxnSpPr>
          <p:nvPr/>
        </p:nvCxnSpPr>
        <p:spPr>
          <a:xfrm>
            <a:off x="18550652" y="6767934"/>
            <a:ext cx="0" cy="4827234"/>
          </a:xfrm>
          <a:prstGeom prst="line">
            <a:avLst/>
          </a:prstGeom>
          <a:noFill/>
          <a:ln w="31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CB23C489-3796-46FE-8A4B-AAE329A571E7}"/>
              </a:ext>
            </a:extLst>
          </p:cNvPr>
          <p:cNvCxnSpPr/>
          <p:nvPr/>
        </p:nvCxnSpPr>
        <p:spPr>
          <a:xfrm>
            <a:off x="12118521" y="8372250"/>
            <a:ext cx="5911792" cy="0"/>
          </a:xfrm>
          <a:prstGeom prst="straightConnector1">
            <a:avLst/>
          </a:prstGeom>
          <a:noFill/>
          <a:ln w="47625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文本框 59">
            <a:extLst>
              <a:ext uri="{FF2B5EF4-FFF2-40B4-BE49-F238E27FC236}">
                <a16:creationId xmlns:a16="http://schemas.microsoft.com/office/drawing/2014/main" id="{D43C07B0-4CFC-46D7-BB58-3F38C1272B8C}"/>
              </a:ext>
            </a:extLst>
          </p:cNvPr>
          <p:cNvSpPr txBox="1"/>
          <p:nvPr/>
        </p:nvSpPr>
        <p:spPr>
          <a:xfrm>
            <a:off x="13710192" y="7683876"/>
            <a:ext cx="2658658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2400" dirty="0">
                <a:solidFill>
                  <a:srgbClr val="FFFFFF"/>
                </a:solidFill>
                <a:latin typeface="Helvetica Neue"/>
                <a:sym typeface="Helvetica Neue"/>
              </a:rPr>
              <a:t>OT/COAP Request</a:t>
            </a:r>
            <a:endParaRPr sz="24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DA82D39-7378-4690-8E27-90C93E154021}"/>
              </a:ext>
            </a:extLst>
          </p:cNvPr>
          <p:cNvCxnSpPr/>
          <p:nvPr/>
        </p:nvCxnSpPr>
        <p:spPr>
          <a:xfrm>
            <a:off x="12125258" y="10047870"/>
            <a:ext cx="5911792" cy="0"/>
          </a:xfrm>
          <a:prstGeom prst="straightConnector1">
            <a:avLst/>
          </a:prstGeom>
          <a:noFill/>
          <a:ln w="47625" cap="flat">
            <a:solidFill>
              <a:schemeClr val="bg1"/>
            </a:solidFill>
            <a:prstDash val="solid"/>
            <a:miter lim="400000"/>
            <a:headEnd type="triangl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文本框 59">
            <a:extLst>
              <a:ext uri="{FF2B5EF4-FFF2-40B4-BE49-F238E27FC236}">
                <a16:creationId xmlns:a16="http://schemas.microsoft.com/office/drawing/2014/main" id="{2744CFA7-F77E-4AD3-8B68-60754D32ADA5}"/>
              </a:ext>
            </a:extLst>
          </p:cNvPr>
          <p:cNvSpPr txBox="1"/>
          <p:nvPr/>
        </p:nvSpPr>
        <p:spPr>
          <a:xfrm>
            <a:off x="13578383" y="9320817"/>
            <a:ext cx="3172255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2400" dirty="0">
                <a:solidFill>
                  <a:srgbClr val="FFFFFF"/>
                </a:solidFill>
                <a:latin typeface="Helvetica Neue"/>
                <a:sym typeface="Helvetica Neue"/>
              </a:rPr>
              <a:t>OT/COAP Response</a:t>
            </a:r>
            <a:endParaRPr sz="24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sp>
        <p:nvSpPr>
          <p:cNvPr id="65" name="文本框 59">
            <a:extLst>
              <a:ext uri="{FF2B5EF4-FFF2-40B4-BE49-F238E27FC236}">
                <a16:creationId xmlns:a16="http://schemas.microsoft.com/office/drawing/2014/main" id="{E6BFE932-14FC-4E20-8E85-C0DFB796C34E}"/>
              </a:ext>
            </a:extLst>
          </p:cNvPr>
          <p:cNvSpPr txBox="1"/>
          <p:nvPr/>
        </p:nvSpPr>
        <p:spPr>
          <a:xfrm>
            <a:off x="4849564" y="4027974"/>
            <a:ext cx="2043074" cy="6611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4000" dirty="0">
                <a:solidFill>
                  <a:srgbClr val="FFFFFF"/>
                </a:solidFill>
                <a:latin typeface="Helvetica Neue"/>
                <a:sym typeface="Helvetica Neue"/>
              </a:rPr>
              <a:t>APP</a:t>
            </a:r>
            <a:endParaRPr sz="40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sp>
        <p:nvSpPr>
          <p:cNvPr id="66" name="文本框 59">
            <a:extLst>
              <a:ext uri="{FF2B5EF4-FFF2-40B4-BE49-F238E27FC236}">
                <a16:creationId xmlns:a16="http://schemas.microsoft.com/office/drawing/2014/main" id="{CA0A4B40-9278-4314-AD54-85BCBCD9A20F}"/>
              </a:ext>
            </a:extLst>
          </p:cNvPr>
          <p:cNvSpPr txBox="1"/>
          <p:nvPr/>
        </p:nvSpPr>
        <p:spPr>
          <a:xfrm>
            <a:off x="17464088" y="4006031"/>
            <a:ext cx="2156586" cy="6611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4000" dirty="0">
                <a:solidFill>
                  <a:srgbClr val="FFFFFF"/>
                </a:solidFill>
                <a:latin typeface="Helvetica Neue"/>
                <a:sym typeface="Helvetica Neue"/>
              </a:rPr>
              <a:t>Device</a:t>
            </a:r>
            <a:endParaRPr sz="40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sp>
        <p:nvSpPr>
          <p:cNvPr id="67" name="文本框 59">
            <a:extLst>
              <a:ext uri="{FF2B5EF4-FFF2-40B4-BE49-F238E27FC236}">
                <a16:creationId xmlns:a16="http://schemas.microsoft.com/office/drawing/2014/main" id="{440077D3-FD36-4209-9689-12B23021B84E}"/>
              </a:ext>
            </a:extLst>
          </p:cNvPr>
          <p:cNvSpPr txBox="1"/>
          <p:nvPr/>
        </p:nvSpPr>
        <p:spPr>
          <a:xfrm>
            <a:off x="10695159" y="4006031"/>
            <a:ext cx="2043074" cy="6611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4000" dirty="0">
                <a:solidFill>
                  <a:srgbClr val="FFFFFF"/>
                </a:solidFill>
                <a:latin typeface="Helvetica Neue"/>
                <a:sym typeface="Helvetica Neue"/>
              </a:rPr>
              <a:t>Cloud</a:t>
            </a:r>
            <a:endParaRPr sz="40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pic>
        <p:nvPicPr>
          <p:cNvPr id="77" name="图片 12" descr="图片 12">
            <a:extLst>
              <a:ext uri="{FF2B5EF4-FFF2-40B4-BE49-F238E27FC236}">
                <a16:creationId xmlns:a16="http://schemas.microsoft.com/office/drawing/2014/main" id="{F2D190A6-FBF1-4A45-9D47-CB9224723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65672" y="4528553"/>
            <a:ext cx="2378606" cy="2378008"/>
          </a:xfrm>
          <a:prstGeom prst="rect">
            <a:avLst/>
          </a:prstGeom>
          <a:ln w="3175">
            <a:miter lim="400000"/>
          </a:ln>
        </p:spPr>
      </p:pic>
      <p:sp>
        <p:nvSpPr>
          <p:cNvPr id="78" name="MIoT网络架构">
            <a:extLst>
              <a:ext uri="{FF2B5EF4-FFF2-40B4-BE49-F238E27FC236}">
                <a16:creationId xmlns:a16="http://schemas.microsoft.com/office/drawing/2014/main" id="{F154F053-1E25-44A1-A2E1-FC5D33CAB06B}"/>
              </a:ext>
            </a:extLst>
          </p:cNvPr>
          <p:cNvSpPr txBox="1">
            <a:spLocks/>
          </p:cNvSpPr>
          <p:nvPr/>
        </p:nvSpPr>
        <p:spPr>
          <a:xfrm>
            <a:off x="2430665" y="690342"/>
            <a:ext cx="18966717" cy="1945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4652" tIns="84652" rIns="84652" bIns="84652" anchor="ctr">
            <a:normAutofit/>
          </a:bodyPr>
          <a:lstStyle>
            <a:lvl1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marL="0" marR="0" lvl="0" indent="0" algn="ctr" defTabSz="40633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4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Example Illustrating of </a:t>
            </a:r>
            <a:r>
              <a:rPr kumimoji="0" lang="en-US" sz="3648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MIoT</a:t>
            </a:r>
            <a:r>
              <a:rPr kumimoji="0" lang="en-US" sz="364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 Roles (</a:t>
            </a:r>
            <a:r>
              <a:rPr lang="en-US" dirty="0">
                <a:latin typeface="Helvetica Neue Medium"/>
              </a:rPr>
              <a:t>without</a:t>
            </a:r>
            <a:r>
              <a:rPr kumimoji="0" lang="en-US" sz="364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 gateway)</a:t>
            </a:r>
            <a:r>
              <a:rPr lang="zh-CN" altLang="en-US" dirty="0">
                <a:latin typeface="Helvetica Neue Medium"/>
              </a:rPr>
              <a:t> </a:t>
            </a:r>
            <a:endParaRPr kumimoji="0" lang="zh-CN" altLang="en-US" sz="364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79" name="MIoT网络架构">
            <a:extLst>
              <a:ext uri="{FF2B5EF4-FFF2-40B4-BE49-F238E27FC236}">
                <a16:creationId xmlns:a16="http://schemas.microsoft.com/office/drawing/2014/main" id="{62970252-96C7-4BFB-9ECF-2732115DCB3E}"/>
              </a:ext>
            </a:extLst>
          </p:cNvPr>
          <p:cNvSpPr txBox="1">
            <a:spLocks/>
          </p:cNvSpPr>
          <p:nvPr/>
        </p:nvSpPr>
        <p:spPr>
          <a:xfrm>
            <a:off x="2708641" y="11673455"/>
            <a:ext cx="18966717" cy="1945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4652" tIns="84652" rIns="84652" bIns="84652" anchor="ctr">
            <a:normAutofit/>
          </a:bodyPr>
          <a:lstStyle>
            <a:lvl1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marL="0" marR="0" lvl="0" indent="0" algn="ctr" defTabSz="40633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4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Note: OT is the application protocol defined in MIOT for common services</a:t>
            </a:r>
            <a:r>
              <a:rPr lang="zh-CN" altLang="en-US" dirty="0">
                <a:latin typeface="Helvetica Neue Medium"/>
              </a:rPr>
              <a:t> </a:t>
            </a:r>
            <a:endParaRPr kumimoji="0" lang="zh-CN" altLang="en-US" sz="364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768344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全球最大智能硬件IoT平台"/>
          <p:cNvSpPr txBox="1">
            <a:spLocks noGrp="1"/>
          </p:cNvSpPr>
          <p:nvPr>
            <p:ph type="title" idx="4294967295"/>
          </p:nvPr>
        </p:nvSpPr>
        <p:spPr>
          <a:xfrm>
            <a:off x="1554481" y="5842000"/>
            <a:ext cx="19086988" cy="2032001"/>
          </a:xfrm>
          <a:prstGeom prst="rect">
            <a:avLst/>
          </a:prstGeom>
        </p:spPr>
        <p:txBody>
          <a:bodyPr lIns="45155" tIns="45155" rIns="45155" bIns="45155">
            <a:normAutofit fontScale="90000"/>
          </a:bodyPr>
          <a:lstStyle/>
          <a:p>
            <a:pPr defTabSz="764351">
              <a:defRPr sz="10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dirty="0"/>
              <a:t>The Largest IOT platform worldwide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28" descr="图片 28">
            <a:extLst>
              <a:ext uri="{FF2B5EF4-FFF2-40B4-BE49-F238E27FC236}">
                <a16:creationId xmlns:a16="http://schemas.microsoft.com/office/drawing/2014/main" id="{C97BFFAC-01FB-4828-9B3B-BB8F9664C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8958" y="5050204"/>
            <a:ext cx="1801089" cy="1800636"/>
          </a:xfrm>
          <a:prstGeom prst="rect">
            <a:avLst/>
          </a:prstGeom>
          <a:ln w="3175">
            <a:miter lim="400000"/>
          </a:ln>
        </p:spPr>
      </p:pic>
      <p:pic>
        <p:nvPicPr>
          <p:cNvPr id="48" name="米家云.png" descr="米家云.png">
            <a:extLst>
              <a:ext uri="{FF2B5EF4-FFF2-40B4-BE49-F238E27FC236}">
                <a16:creationId xmlns:a16="http://schemas.microsoft.com/office/drawing/2014/main" id="{9B507D37-BD6D-4AC8-A6C5-5A66FC6E0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89057" y="5012181"/>
            <a:ext cx="2378606" cy="2173648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79966C-8C64-487A-8BD6-2F9C94740913}"/>
              </a:ext>
            </a:extLst>
          </p:cNvPr>
          <p:cNvCxnSpPr>
            <a:cxnSpLocks/>
          </p:cNvCxnSpPr>
          <p:nvPr/>
        </p:nvCxnSpPr>
        <p:spPr>
          <a:xfrm>
            <a:off x="2666568" y="6999323"/>
            <a:ext cx="0" cy="5038359"/>
          </a:xfrm>
          <a:prstGeom prst="line">
            <a:avLst/>
          </a:prstGeom>
          <a:noFill/>
          <a:ln w="31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A240D8E-A629-4030-9924-1C006DF4E2DA}"/>
              </a:ext>
            </a:extLst>
          </p:cNvPr>
          <p:cNvCxnSpPr>
            <a:cxnSpLocks/>
          </p:cNvCxnSpPr>
          <p:nvPr/>
        </p:nvCxnSpPr>
        <p:spPr>
          <a:xfrm>
            <a:off x="8578360" y="7090993"/>
            <a:ext cx="0" cy="4827234"/>
          </a:xfrm>
          <a:prstGeom prst="line">
            <a:avLst/>
          </a:prstGeom>
          <a:noFill/>
          <a:ln w="31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7CF397D-4E6A-48C9-B76A-C85355F9565D}"/>
              </a:ext>
            </a:extLst>
          </p:cNvPr>
          <p:cNvCxnSpPr/>
          <p:nvPr/>
        </p:nvCxnSpPr>
        <p:spPr>
          <a:xfrm>
            <a:off x="2666568" y="8726882"/>
            <a:ext cx="5911792" cy="0"/>
          </a:xfrm>
          <a:prstGeom prst="straightConnector1">
            <a:avLst/>
          </a:prstGeom>
          <a:noFill/>
          <a:ln w="47625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文本框 59">
            <a:extLst>
              <a:ext uri="{FF2B5EF4-FFF2-40B4-BE49-F238E27FC236}">
                <a16:creationId xmlns:a16="http://schemas.microsoft.com/office/drawing/2014/main" id="{6D7697D6-6A9E-4EBC-B2BA-61F0B25BC9D6}"/>
              </a:ext>
            </a:extLst>
          </p:cNvPr>
          <p:cNvSpPr txBox="1"/>
          <p:nvPr/>
        </p:nvSpPr>
        <p:spPr>
          <a:xfrm>
            <a:off x="4258239" y="8038508"/>
            <a:ext cx="2658658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2400" dirty="0">
                <a:solidFill>
                  <a:srgbClr val="FFFFFF"/>
                </a:solidFill>
                <a:latin typeface="Helvetica Neue"/>
                <a:sym typeface="Helvetica Neue"/>
              </a:rPr>
              <a:t>HTTP Request</a:t>
            </a:r>
            <a:endParaRPr sz="24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68F5603-B8DD-476D-88EE-ED7AC65F8E9F}"/>
              </a:ext>
            </a:extLst>
          </p:cNvPr>
          <p:cNvCxnSpPr/>
          <p:nvPr/>
        </p:nvCxnSpPr>
        <p:spPr>
          <a:xfrm>
            <a:off x="2673305" y="10402502"/>
            <a:ext cx="5911792" cy="0"/>
          </a:xfrm>
          <a:prstGeom prst="straightConnector1">
            <a:avLst/>
          </a:prstGeom>
          <a:noFill/>
          <a:ln w="47625" cap="flat">
            <a:solidFill>
              <a:schemeClr val="bg1"/>
            </a:solidFill>
            <a:prstDash val="solid"/>
            <a:miter lim="400000"/>
            <a:headEnd type="triangl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文本框 59">
            <a:extLst>
              <a:ext uri="{FF2B5EF4-FFF2-40B4-BE49-F238E27FC236}">
                <a16:creationId xmlns:a16="http://schemas.microsoft.com/office/drawing/2014/main" id="{4C1A82E5-DA3B-4145-814B-32482782AD92}"/>
              </a:ext>
            </a:extLst>
          </p:cNvPr>
          <p:cNvSpPr txBox="1"/>
          <p:nvPr/>
        </p:nvSpPr>
        <p:spPr>
          <a:xfrm>
            <a:off x="4264976" y="9714128"/>
            <a:ext cx="2658658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2400" dirty="0">
                <a:solidFill>
                  <a:srgbClr val="FFFFFF"/>
                </a:solidFill>
                <a:latin typeface="Helvetica Neue"/>
                <a:sym typeface="Helvetica Neue"/>
              </a:rPr>
              <a:t>HTTP Response</a:t>
            </a:r>
            <a:endParaRPr sz="24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3B13BF2-17A2-4ECC-AB4B-3FBEB253A5B5}"/>
              </a:ext>
            </a:extLst>
          </p:cNvPr>
          <p:cNvCxnSpPr>
            <a:cxnSpLocks/>
          </p:cNvCxnSpPr>
          <p:nvPr/>
        </p:nvCxnSpPr>
        <p:spPr>
          <a:xfrm>
            <a:off x="15419053" y="7090993"/>
            <a:ext cx="0" cy="4827234"/>
          </a:xfrm>
          <a:prstGeom prst="line">
            <a:avLst/>
          </a:prstGeom>
          <a:noFill/>
          <a:ln w="31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CB23C489-3796-46FE-8A4B-AAE329A571E7}"/>
              </a:ext>
            </a:extLst>
          </p:cNvPr>
          <p:cNvCxnSpPr/>
          <p:nvPr/>
        </p:nvCxnSpPr>
        <p:spPr>
          <a:xfrm>
            <a:off x="8986922" y="8695309"/>
            <a:ext cx="5911792" cy="0"/>
          </a:xfrm>
          <a:prstGeom prst="straightConnector1">
            <a:avLst/>
          </a:prstGeom>
          <a:noFill/>
          <a:ln w="47625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文本框 59">
            <a:extLst>
              <a:ext uri="{FF2B5EF4-FFF2-40B4-BE49-F238E27FC236}">
                <a16:creationId xmlns:a16="http://schemas.microsoft.com/office/drawing/2014/main" id="{D43C07B0-4CFC-46D7-BB58-3F38C1272B8C}"/>
              </a:ext>
            </a:extLst>
          </p:cNvPr>
          <p:cNvSpPr txBox="1"/>
          <p:nvPr/>
        </p:nvSpPr>
        <p:spPr>
          <a:xfrm>
            <a:off x="10578593" y="8006935"/>
            <a:ext cx="2658658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2400" dirty="0">
                <a:solidFill>
                  <a:srgbClr val="FFFFFF"/>
                </a:solidFill>
                <a:latin typeface="Helvetica Neue"/>
                <a:sym typeface="Helvetica Neue"/>
              </a:rPr>
              <a:t>OT Request</a:t>
            </a:r>
            <a:endParaRPr sz="24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DA82D39-7378-4690-8E27-90C93E154021}"/>
              </a:ext>
            </a:extLst>
          </p:cNvPr>
          <p:cNvCxnSpPr/>
          <p:nvPr/>
        </p:nvCxnSpPr>
        <p:spPr>
          <a:xfrm>
            <a:off x="8993659" y="10370929"/>
            <a:ext cx="5911792" cy="0"/>
          </a:xfrm>
          <a:prstGeom prst="straightConnector1">
            <a:avLst/>
          </a:prstGeom>
          <a:noFill/>
          <a:ln w="47625" cap="flat">
            <a:solidFill>
              <a:schemeClr val="bg1"/>
            </a:solidFill>
            <a:prstDash val="solid"/>
            <a:miter lim="400000"/>
            <a:headEnd type="triangl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文本框 59">
            <a:extLst>
              <a:ext uri="{FF2B5EF4-FFF2-40B4-BE49-F238E27FC236}">
                <a16:creationId xmlns:a16="http://schemas.microsoft.com/office/drawing/2014/main" id="{2744CFA7-F77E-4AD3-8B68-60754D32ADA5}"/>
              </a:ext>
            </a:extLst>
          </p:cNvPr>
          <p:cNvSpPr txBox="1"/>
          <p:nvPr/>
        </p:nvSpPr>
        <p:spPr>
          <a:xfrm>
            <a:off x="10585330" y="9682555"/>
            <a:ext cx="2658658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2400" dirty="0">
                <a:solidFill>
                  <a:srgbClr val="FFFFFF"/>
                </a:solidFill>
                <a:latin typeface="Helvetica Neue"/>
                <a:sym typeface="Helvetica Neue"/>
              </a:rPr>
              <a:t>OT Response</a:t>
            </a:r>
            <a:endParaRPr sz="24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sp>
        <p:nvSpPr>
          <p:cNvPr id="65" name="文本框 59">
            <a:extLst>
              <a:ext uri="{FF2B5EF4-FFF2-40B4-BE49-F238E27FC236}">
                <a16:creationId xmlns:a16="http://schemas.microsoft.com/office/drawing/2014/main" id="{E6BFE932-14FC-4E20-8E85-C0DFB796C34E}"/>
              </a:ext>
            </a:extLst>
          </p:cNvPr>
          <p:cNvSpPr txBox="1"/>
          <p:nvPr/>
        </p:nvSpPr>
        <p:spPr>
          <a:xfrm>
            <a:off x="1717965" y="4351033"/>
            <a:ext cx="2043074" cy="6611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4000" dirty="0">
                <a:solidFill>
                  <a:srgbClr val="FFFFFF"/>
                </a:solidFill>
                <a:latin typeface="Helvetica Neue"/>
                <a:sym typeface="Helvetica Neue"/>
              </a:rPr>
              <a:t>APP</a:t>
            </a:r>
            <a:endParaRPr sz="40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sp>
        <p:nvSpPr>
          <p:cNvPr id="66" name="文本框 59">
            <a:extLst>
              <a:ext uri="{FF2B5EF4-FFF2-40B4-BE49-F238E27FC236}">
                <a16:creationId xmlns:a16="http://schemas.microsoft.com/office/drawing/2014/main" id="{CA0A4B40-9278-4314-AD54-85BCBCD9A20F}"/>
              </a:ext>
            </a:extLst>
          </p:cNvPr>
          <p:cNvSpPr txBox="1"/>
          <p:nvPr/>
        </p:nvSpPr>
        <p:spPr>
          <a:xfrm>
            <a:off x="14332489" y="4329090"/>
            <a:ext cx="2156586" cy="6611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4000" dirty="0">
                <a:solidFill>
                  <a:srgbClr val="FFFFFF"/>
                </a:solidFill>
                <a:latin typeface="Helvetica Neue"/>
                <a:sym typeface="Helvetica Neue"/>
              </a:rPr>
              <a:t>Gateway</a:t>
            </a:r>
            <a:endParaRPr sz="40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sp>
        <p:nvSpPr>
          <p:cNvPr id="67" name="文本框 59">
            <a:extLst>
              <a:ext uri="{FF2B5EF4-FFF2-40B4-BE49-F238E27FC236}">
                <a16:creationId xmlns:a16="http://schemas.microsoft.com/office/drawing/2014/main" id="{440077D3-FD36-4209-9689-12B23021B84E}"/>
              </a:ext>
            </a:extLst>
          </p:cNvPr>
          <p:cNvSpPr txBox="1"/>
          <p:nvPr/>
        </p:nvSpPr>
        <p:spPr>
          <a:xfrm>
            <a:off x="7563560" y="4329090"/>
            <a:ext cx="2043074" cy="6611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4000" dirty="0">
                <a:solidFill>
                  <a:srgbClr val="FFFFFF"/>
                </a:solidFill>
                <a:latin typeface="Helvetica Neue"/>
                <a:sym typeface="Helvetica Neue"/>
              </a:rPr>
              <a:t>Cloud</a:t>
            </a:r>
            <a:endParaRPr sz="40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pic>
        <p:nvPicPr>
          <p:cNvPr id="68" name="图片 16" descr="图片 16">
            <a:extLst>
              <a:ext uri="{FF2B5EF4-FFF2-40B4-BE49-F238E27FC236}">
                <a16:creationId xmlns:a16="http://schemas.microsoft.com/office/drawing/2014/main" id="{000E18E4-AD36-43E2-A74D-2CACA7DC3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18508" y="5315797"/>
            <a:ext cx="1801089" cy="1800636"/>
          </a:xfrm>
          <a:prstGeom prst="rect">
            <a:avLst/>
          </a:prstGeom>
          <a:ln w="3175">
            <a:miter lim="400000"/>
          </a:ln>
        </p:spPr>
      </p:pic>
      <p:pic>
        <p:nvPicPr>
          <p:cNvPr id="69" name="图片 11" descr="图片 11">
            <a:extLst>
              <a:ext uri="{FF2B5EF4-FFF2-40B4-BE49-F238E27FC236}">
                <a16:creationId xmlns:a16="http://schemas.microsoft.com/office/drawing/2014/main" id="{763622E7-D5A0-4B80-9740-000DBA2E0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887287" y="5722790"/>
            <a:ext cx="986898" cy="986650"/>
          </a:xfrm>
          <a:prstGeom prst="rect">
            <a:avLst/>
          </a:prstGeom>
          <a:ln w="3175">
            <a:miter lim="400000"/>
          </a:ln>
        </p:spPr>
      </p:pic>
      <p:sp>
        <p:nvSpPr>
          <p:cNvPr id="70" name="文本框 59">
            <a:extLst>
              <a:ext uri="{FF2B5EF4-FFF2-40B4-BE49-F238E27FC236}">
                <a16:creationId xmlns:a16="http://schemas.microsoft.com/office/drawing/2014/main" id="{8DDFCCB3-9864-4658-8370-990E4B3F1B30}"/>
              </a:ext>
            </a:extLst>
          </p:cNvPr>
          <p:cNvSpPr txBox="1"/>
          <p:nvPr/>
        </p:nvSpPr>
        <p:spPr>
          <a:xfrm>
            <a:off x="20079881" y="4329090"/>
            <a:ext cx="2043074" cy="6611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4000" dirty="0">
                <a:solidFill>
                  <a:srgbClr val="FFFFFF"/>
                </a:solidFill>
                <a:latin typeface="Helvetica Neue"/>
                <a:sym typeface="Helvetica Neue"/>
              </a:rPr>
              <a:t>Device</a:t>
            </a:r>
            <a:endParaRPr sz="40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804B9ED1-144F-4A94-9AF5-58943FA7C1D1}"/>
              </a:ext>
            </a:extLst>
          </p:cNvPr>
          <p:cNvCxnSpPr>
            <a:cxnSpLocks/>
          </p:cNvCxnSpPr>
          <p:nvPr/>
        </p:nvCxnSpPr>
        <p:spPr>
          <a:xfrm>
            <a:off x="21289024" y="7090993"/>
            <a:ext cx="0" cy="4827234"/>
          </a:xfrm>
          <a:prstGeom prst="line">
            <a:avLst/>
          </a:prstGeom>
          <a:noFill/>
          <a:ln w="31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1F3EB020-4335-49BD-97C8-84C5CCDCC76F}"/>
              </a:ext>
            </a:extLst>
          </p:cNvPr>
          <p:cNvCxnSpPr/>
          <p:nvPr/>
        </p:nvCxnSpPr>
        <p:spPr>
          <a:xfrm>
            <a:off x="15458217" y="8735454"/>
            <a:ext cx="5911792" cy="0"/>
          </a:xfrm>
          <a:prstGeom prst="straightConnector1">
            <a:avLst/>
          </a:prstGeom>
          <a:noFill/>
          <a:ln w="47625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文本框 59">
            <a:extLst>
              <a:ext uri="{FF2B5EF4-FFF2-40B4-BE49-F238E27FC236}">
                <a16:creationId xmlns:a16="http://schemas.microsoft.com/office/drawing/2014/main" id="{4B1F2BB0-0561-4DE6-A11C-F951E21CE308}"/>
              </a:ext>
            </a:extLst>
          </p:cNvPr>
          <p:cNvSpPr txBox="1"/>
          <p:nvPr/>
        </p:nvSpPr>
        <p:spPr>
          <a:xfrm>
            <a:off x="17049887" y="8018653"/>
            <a:ext cx="3075867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2400" dirty="0">
                <a:solidFill>
                  <a:srgbClr val="FFFFFF"/>
                </a:solidFill>
                <a:latin typeface="Helvetica Neue"/>
                <a:sym typeface="Helvetica Neue"/>
              </a:rPr>
              <a:t>Zigbee/BLE Protocol</a:t>
            </a:r>
            <a:endParaRPr sz="24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F530B4BC-D793-4B61-822E-83364EDC2D54}"/>
              </a:ext>
            </a:extLst>
          </p:cNvPr>
          <p:cNvCxnSpPr/>
          <p:nvPr/>
        </p:nvCxnSpPr>
        <p:spPr>
          <a:xfrm>
            <a:off x="15464954" y="10411074"/>
            <a:ext cx="5911792" cy="0"/>
          </a:xfrm>
          <a:prstGeom prst="straightConnector1">
            <a:avLst/>
          </a:prstGeom>
          <a:noFill/>
          <a:ln w="47625" cap="flat">
            <a:solidFill>
              <a:schemeClr val="bg1"/>
            </a:solidFill>
            <a:prstDash val="solid"/>
            <a:miter lim="400000"/>
            <a:headEnd type="triangl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文本框 59">
            <a:extLst>
              <a:ext uri="{FF2B5EF4-FFF2-40B4-BE49-F238E27FC236}">
                <a16:creationId xmlns:a16="http://schemas.microsoft.com/office/drawing/2014/main" id="{068F4FED-8DAE-4234-A688-089AC34F10A4}"/>
              </a:ext>
            </a:extLst>
          </p:cNvPr>
          <p:cNvSpPr txBox="1"/>
          <p:nvPr/>
        </p:nvSpPr>
        <p:spPr>
          <a:xfrm>
            <a:off x="17056624" y="9722700"/>
            <a:ext cx="3331845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>
            <a:lvl1pPr defTabSz="764351">
              <a:spcBef>
                <a:spcPts val="1400"/>
              </a:spcBef>
              <a:defRPr sz="2000" b="0"/>
            </a:lvl1pPr>
          </a:lstStyle>
          <a:p>
            <a:pPr defTabSz="366888">
              <a:spcBef>
                <a:spcPts val="672"/>
              </a:spcBef>
            </a:pPr>
            <a:r>
              <a:rPr lang="en-US" sz="2400" dirty="0">
                <a:solidFill>
                  <a:srgbClr val="FFFFFF"/>
                </a:solidFill>
                <a:latin typeface="Helvetica Neue"/>
                <a:sym typeface="Helvetica Neue"/>
              </a:rPr>
              <a:t>Zigbee/BLE Protocol</a:t>
            </a:r>
            <a:endParaRPr sz="2400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sp>
        <p:nvSpPr>
          <p:cNvPr id="77" name="MIoT网络架构">
            <a:extLst>
              <a:ext uri="{FF2B5EF4-FFF2-40B4-BE49-F238E27FC236}">
                <a16:creationId xmlns:a16="http://schemas.microsoft.com/office/drawing/2014/main" id="{5FD39AFA-9AE4-4984-A1D7-5C61648F86EA}"/>
              </a:ext>
            </a:extLst>
          </p:cNvPr>
          <p:cNvSpPr txBox="1">
            <a:spLocks/>
          </p:cNvSpPr>
          <p:nvPr/>
        </p:nvSpPr>
        <p:spPr>
          <a:xfrm>
            <a:off x="2430665" y="690342"/>
            <a:ext cx="18966717" cy="1945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4652" tIns="84652" rIns="84652" bIns="84652" anchor="ctr">
            <a:normAutofit/>
          </a:bodyPr>
          <a:lstStyle>
            <a:lvl1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marL="0" marR="0" lvl="0" indent="0" algn="ctr" defTabSz="40633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4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Example Illustrating of </a:t>
            </a:r>
            <a:r>
              <a:rPr kumimoji="0" lang="en-US" sz="3648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MIoT</a:t>
            </a:r>
            <a:r>
              <a:rPr kumimoji="0" lang="en-US" sz="364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 Roles (with gateway)</a:t>
            </a:r>
            <a:r>
              <a:rPr lang="zh-CN" altLang="en-US" dirty="0">
                <a:latin typeface="Helvetica Neue Medium"/>
              </a:rPr>
              <a:t> </a:t>
            </a:r>
            <a:endParaRPr kumimoji="0" lang="zh-CN" altLang="en-US" sz="364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5482150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2227B9-AAB9-4798-9A17-F2319DC80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488" y="4023594"/>
            <a:ext cx="12959024" cy="5668811"/>
          </a:xfrm>
          <a:prstGeom prst="rect">
            <a:avLst/>
          </a:prstGeom>
        </p:spPr>
      </p:pic>
      <p:sp>
        <p:nvSpPr>
          <p:cNvPr id="4" name="MIoT网络架构">
            <a:extLst>
              <a:ext uri="{FF2B5EF4-FFF2-40B4-BE49-F238E27FC236}">
                <a16:creationId xmlns:a16="http://schemas.microsoft.com/office/drawing/2014/main" id="{2108E588-91E0-4D2E-BAEE-3E34D3355587}"/>
              </a:ext>
            </a:extLst>
          </p:cNvPr>
          <p:cNvSpPr txBox="1">
            <a:spLocks/>
          </p:cNvSpPr>
          <p:nvPr/>
        </p:nvSpPr>
        <p:spPr>
          <a:xfrm>
            <a:off x="1668665" y="1063650"/>
            <a:ext cx="21623135" cy="24983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4652" tIns="84652" rIns="84652" bIns="84652" anchor="ctr">
            <a:noAutofit/>
          </a:bodyPr>
          <a:lstStyle>
            <a:lvl1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marL="0" marR="0" lvl="0" indent="0" algn="ctr" defTabSz="40633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MIoT</a:t>
            </a:r>
            <a:r>
              <a:rPr kumimoji="0" lang="en-US" sz="7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 Resembles WOT deployment scenario 6</a:t>
            </a:r>
            <a:r>
              <a:rPr lang="zh-CN" altLang="en-US" sz="7600" dirty="0">
                <a:latin typeface="Helvetica Neue Medium"/>
              </a:rPr>
              <a:t> </a:t>
            </a:r>
            <a:endParaRPr kumimoji="0" lang="zh-CN" altLang="en-US" sz="7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5" name="MIoT网络架构">
            <a:extLst>
              <a:ext uri="{FF2B5EF4-FFF2-40B4-BE49-F238E27FC236}">
                <a16:creationId xmlns:a16="http://schemas.microsoft.com/office/drawing/2014/main" id="{6FD0A6EA-811E-4492-BF6D-5BC89AC9D4D1}"/>
              </a:ext>
            </a:extLst>
          </p:cNvPr>
          <p:cNvSpPr txBox="1">
            <a:spLocks/>
          </p:cNvSpPr>
          <p:nvPr/>
        </p:nvSpPr>
        <p:spPr>
          <a:xfrm>
            <a:off x="1668665" y="10664945"/>
            <a:ext cx="21623135" cy="1945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4652" tIns="84652" rIns="84652" bIns="84652" anchor="ctr">
            <a:normAutofit/>
          </a:bodyPr>
          <a:lstStyle>
            <a:lvl1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06330" latinLnBrk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4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defRPr/>
            </a:pPr>
            <a:r>
              <a:rPr kumimoji="0" lang="en-US" sz="364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WOT scenario 6</a:t>
            </a:r>
            <a:r>
              <a:rPr lang="zh-CN" altLang="en-US" dirty="0">
                <a:latin typeface="Helvetica Neue Medium"/>
              </a:rPr>
              <a:t> </a:t>
            </a:r>
            <a:r>
              <a:rPr lang="en-US" altLang="zh-CN" b="1" dirty="0"/>
              <a:t>Servient on Cloud Server </a:t>
            </a:r>
            <a:r>
              <a:rPr lang="en-US" altLang="zh-CN" b="1" dirty="0">
                <a:solidFill>
                  <a:srgbClr val="FFFF00"/>
                </a:solidFill>
              </a:rPr>
              <a:t>with extension of direct link between cloud and device</a:t>
            </a:r>
            <a:r>
              <a:rPr lang="zh-CN" altLang="en-US" dirty="0">
                <a:latin typeface="Helvetica Neue Medium"/>
              </a:rPr>
              <a:t> </a:t>
            </a:r>
            <a:endParaRPr kumimoji="0" lang="zh-CN" altLang="en-US" sz="364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08792404-A947-4E68-A40F-6F4AF125C7B4}"/>
              </a:ext>
            </a:extLst>
          </p:cNvPr>
          <p:cNvCxnSpPr/>
          <p:nvPr/>
        </p:nvCxnSpPr>
        <p:spPr>
          <a:xfrm>
            <a:off x="14020800" y="8178800"/>
            <a:ext cx="4650712" cy="1955800"/>
          </a:xfrm>
          <a:prstGeom prst="bentConnector3">
            <a:avLst>
              <a:gd name="adj1" fmla="val -246"/>
            </a:avLst>
          </a:prstGeom>
          <a:noFill/>
          <a:ln w="12700" cap="flat">
            <a:solidFill>
              <a:srgbClr val="FFFF00"/>
            </a:solidFill>
            <a:prstDash val="solid"/>
            <a:miter lim="400000"/>
            <a:headEnd type="none" w="lg" len="lg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图片 8" descr="图片 8">
            <a:extLst>
              <a:ext uri="{FF2B5EF4-FFF2-40B4-BE49-F238E27FC236}">
                <a16:creationId xmlns:a16="http://schemas.microsoft.com/office/drawing/2014/main" id="{5A1B4E8A-7C40-446F-9DE1-64FA13730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47024" y="9296978"/>
            <a:ext cx="1368311" cy="1367967"/>
          </a:xfrm>
          <a:prstGeom prst="rect">
            <a:avLst/>
          </a:prstGeom>
          <a:ln w="3175">
            <a:miter lim="400000"/>
          </a:ln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F81F57B-11B5-4B9D-A103-EFBE24B5FB9D}"/>
              </a:ext>
            </a:extLst>
          </p:cNvPr>
          <p:cNvSpPr/>
          <p:nvPr/>
        </p:nvSpPr>
        <p:spPr>
          <a:xfrm>
            <a:off x="18468312" y="9014497"/>
            <a:ext cx="1699288" cy="373308"/>
          </a:xfrm>
          <a:prstGeom prst="roundRect">
            <a:avLst/>
          </a:prstGeom>
          <a:solidFill>
            <a:srgbClr val="7F7F7F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Legacy Device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0A261C-81A5-4F06-9D0D-1CF234A4C7D6}"/>
              </a:ext>
            </a:extLst>
          </p:cNvPr>
          <p:cNvSpPr txBox="1"/>
          <p:nvPr/>
        </p:nvSpPr>
        <p:spPr>
          <a:xfrm>
            <a:off x="13094075" y="10222750"/>
            <a:ext cx="6269905" cy="4605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155" tIns="45155" rIns="45155" bIns="45155" numCol="1" spcCol="38100" rtlCol="0" anchor="ctr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 Extension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: Direct Cloud-Device link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410876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1. 云对云互联"/>
          <p:cNvSpPr txBox="1"/>
          <p:nvPr/>
        </p:nvSpPr>
        <p:spPr>
          <a:xfrm>
            <a:off x="8119941" y="5434485"/>
            <a:ext cx="6005900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4000" dirty="0"/>
              <a:t>1. </a:t>
            </a:r>
            <a:r>
              <a:rPr lang="en-US" sz="4000" dirty="0"/>
              <a:t>Cloud-to-Cloud interoperation</a:t>
            </a:r>
            <a:endParaRPr sz="4000" dirty="0"/>
          </a:p>
        </p:txBody>
      </p:sp>
      <p:sp>
        <p:nvSpPr>
          <p:cNvPr id="47" name="2. 模组对接">
            <a:extLst>
              <a:ext uri="{FF2B5EF4-FFF2-40B4-BE49-F238E27FC236}">
                <a16:creationId xmlns:a16="http://schemas.microsoft.com/office/drawing/2014/main" id="{F9AF83C5-3F55-4482-83B3-B69160FD4050}"/>
              </a:ext>
            </a:extLst>
          </p:cNvPr>
          <p:cNvSpPr txBox="1"/>
          <p:nvPr/>
        </p:nvSpPr>
        <p:spPr>
          <a:xfrm>
            <a:off x="8119941" y="7318540"/>
            <a:ext cx="5040700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4000" dirty="0"/>
              <a:t>2. </a:t>
            </a:r>
            <a:r>
              <a:rPr lang="en-US" sz="4000" dirty="0"/>
              <a:t>Module Level integration</a:t>
            </a:r>
            <a:endParaRPr sz="4000" dirty="0"/>
          </a:p>
        </p:txBody>
      </p:sp>
      <p:sp>
        <p:nvSpPr>
          <p:cNvPr id="48" name="3. SDK/双协议对接">
            <a:extLst>
              <a:ext uri="{FF2B5EF4-FFF2-40B4-BE49-F238E27FC236}">
                <a16:creationId xmlns:a16="http://schemas.microsoft.com/office/drawing/2014/main" id="{7FD74BE7-2B49-46A9-A861-637414D55942}"/>
              </a:ext>
            </a:extLst>
          </p:cNvPr>
          <p:cNvSpPr txBox="1"/>
          <p:nvPr/>
        </p:nvSpPr>
        <p:spPr>
          <a:xfrm>
            <a:off x="7313058" y="9268155"/>
            <a:ext cx="8258662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4000" dirty="0"/>
              <a:t>3. SDK/</a:t>
            </a:r>
            <a:r>
              <a:rPr lang="en-US" sz="4000" dirty="0"/>
              <a:t>Dual-protocol interconnect</a:t>
            </a:r>
            <a:endParaRPr sz="4000" dirty="0"/>
          </a:p>
        </p:txBody>
      </p:sp>
      <p:sp>
        <p:nvSpPr>
          <p:cNvPr id="49" name="1. 云对云互联">
            <a:extLst>
              <a:ext uri="{FF2B5EF4-FFF2-40B4-BE49-F238E27FC236}">
                <a16:creationId xmlns:a16="http://schemas.microsoft.com/office/drawing/2014/main" id="{91758CEF-0137-480B-83B8-E7DEA5F937D4}"/>
              </a:ext>
            </a:extLst>
          </p:cNvPr>
          <p:cNvSpPr txBox="1"/>
          <p:nvPr/>
        </p:nvSpPr>
        <p:spPr>
          <a:xfrm>
            <a:off x="8439439" y="2036090"/>
            <a:ext cx="6005900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dirty="0"/>
              <a:t>How to Work with other vendors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00089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WechatIMG97.png" descr="WechatIMG9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1444" y="3741748"/>
            <a:ext cx="4096513" cy="4096513"/>
          </a:xfrm>
          <a:prstGeom prst="rect">
            <a:avLst/>
          </a:prstGeom>
          <a:ln w="3175">
            <a:miter lim="400000"/>
          </a:ln>
        </p:spPr>
      </p:pic>
      <p:sp>
        <p:nvSpPr>
          <p:cNvPr id="870" name="小米IoT云"/>
          <p:cNvSpPr txBox="1"/>
          <p:nvPr/>
        </p:nvSpPr>
        <p:spPr>
          <a:xfrm>
            <a:off x="3404757" y="5796847"/>
            <a:ext cx="1869111" cy="5428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 err="1"/>
              <a:t>M</a:t>
            </a:r>
            <a:r>
              <a:rPr dirty="0" err="1"/>
              <a:t>IoT</a:t>
            </a:r>
            <a:r>
              <a:rPr lang="en-US" altLang="zh-CN" dirty="0"/>
              <a:t> Cloud</a:t>
            </a:r>
            <a:endParaRPr dirty="0"/>
          </a:p>
        </p:txBody>
      </p:sp>
      <p:pic>
        <p:nvPicPr>
          <p:cNvPr id="871" name="WechatIMG97.png" descr="WechatIMG9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0530" y="3438729"/>
            <a:ext cx="4096513" cy="4096513"/>
          </a:xfrm>
          <a:prstGeom prst="rect">
            <a:avLst/>
          </a:prstGeom>
          <a:ln w="3175">
            <a:miter lim="400000"/>
          </a:ln>
        </p:spPr>
      </p:pic>
      <p:sp>
        <p:nvSpPr>
          <p:cNvPr id="872" name="其他云"/>
          <p:cNvSpPr txBox="1"/>
          <p:nvPr/>
        </p:nvSpPr>
        <p:spPr>
          <a:xfrm>
            <a:off x="19794618" y="5493827"/>
            <a:ext cx="1869110" cy="5428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Other Cloud</a:t>
            </a:r>
            <a:endParaRPr dirty="0"/>
          </a:p>
        </p:txBody>
      </p:sp>
      <p:sp>
        <p:nvSpPr>
          <p:cNvPr id="873" name="线条"/>
          <p:cNvSpPr/>
          <p:nvPr/>
        </p:nvSpPr>
        <p:spPr>
          <a:xfrm flipV="1">
            <a:off x="6209226" y="6789292"/>
            <a:ext cx="632559" cy="1057627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sp>
        <p:nvSpPr>
          <p:cNvPr id="874" name="线条"/>
          <p:cNvSpPr/>
          <p:nvPr/>
        </p:nvSpPr>
        <p:spPr>
          <a:xfrm>
            <a:off x="10246597" y="5784324"/>
            <a:ext cx="4303512" cy="1"/>
          </a:xfrm>
          <a:prstGeom prst="line">
            <a:avLst/>
          </a:prstGeom>
          <a:ln w="38100">
            <a:solidFill>
              <a:schemeClr val="accent1">
                <a:satOff val="-3355"/>
                <a:lumOff val="26614"/>
              </a:schemeClr>
            </a:solidFill>
            <a:miter lim="400000"/>
            <a:head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sp>
        <p:nvSpPr>
          <p:cNvPr id="875" name="线条"/>
          <p:cNvSpPr/>
          <p:nvPr/>
        </p:nvSpPr>
        <p:spPr>
          <a:xfrm>
            <a:off x="10246597" y="5506036"/>
            <a:ext cx="4303512" cy="1"/>
          </a:xfrm>
          <a:prstGeom prst="line">
            <a:avLst/>
          </a:prstGeom>
          <a:ln w="381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sp>
        <p:nvSpPr>
          <p:cNvPr id="876" name="线条"/>
          <p:cNvSpPr/>
          <p:nvPr/>
        </p:nvSpPr>
        <p:spPr>
          <a:xfrm flipV="1">
            <a:off x="18463161" y="6486273"/>
            <a:ext cx="1" cy="1452975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grpSp>
        <p:nvGrpSpPr>
          <p:cNvPr id="881" name="成组"/>
          <p:cNvGrpSpPr/>
          <p:nvPr/>
        </p:nvGrpSpPr>
        <p:grpSpPr>
          <a:xfrm>
            <a:off x="11769866" y="3165094"/>
            <a:ext cx="1319750" cy="1319750"/>
            <a:chOff x="0" y="0"/>
            <a:chExt cx="1319748" cy="1319749"/>
          </a:xfrm>
        </p:grpSpPr>
        <p:grpSp>
          <p:nvGrpSpPr>
            <p:cNvPr id="879" name="成组"/>
            <p:cNvGrpSpPr/>
            <p:nvPr/>
          </p:nvGrpSpPr>
          <p:grpSpPr>
            <a:xfrm>
              <a:off x="0" y="0"/>
              <a:ext cx="1319749" cy="1319750"/>
              <a:chOff x="0" y="0"/>
              <a:chExt cx="1319748" cy="1319749"/>
            </a:xfrm>
          </p:grpSpPr>
          <p:pic>
            <p:nvPicPr>
              <p:cNvPr id="877" name="手机.png" descr="手机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319749" cy="131975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878" name="矩形"/>
              <p:cNvSpPr/>
              <p:nvPr/>
            </p:nvSpPr>
            <p:spPr>
              <a:xfrm>
                <a:off x="415359" y="235530"/>
                <a:ext cx="445313" cy="807741"/>
              </a:xfrm>
              <a:prstGeom prst="rect">
                <a:avLst/>
              </a:prstGeom>
              <a:solidFill>
                <a:srgbClr val="58637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155" tIns="45155" rIns="45155" bIns="45155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880" name="对号.png" descr="对号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568014" y="603524"/>
              <a:ext cx="183722" cy="12823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882" name="用户授权"/>
          <p:cNvSpPr txBox="1"/>
          <p:nvPr/>
        </p:nvSpPr>
        <p:spPr>
          <a:xfrm>
            <a:off x="10806819" y="4606933"/>
            <a:ext cx="2920217" cy="7043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User Authorization</a:t>
            </a:r>
            <a:endParaRPr dirty="0"/>
          </a:p>
        </p:txBody>
      </p:sp>
      <p:sp>
        <p:nvSpPr>
          <p:cNvPr id="883" name="米家APP / 小爱同学"/>
          <p:cNvSpPr txBox="1"/>
          <p:nvPr/>
        </p:nvSpPr>
        <p:spPr>
          <a:xfrm>
            <a:off x="5054611" y="9675783"/>
            <a:ext cx="3152083" cy="8347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Mi Home </a:t>
            </a:r>
            <a:r>
              <a:rPr dirty="0"/>
              <a:t>APP / </a:t>
            </a:r>
            <a:r>
              <a:rPr lang="en-US" dirty="0" err="1"/>
              <a:t>xiaoai</a:t>
            </a:r>
            <a:r>
              <a:rPr lang="en-US" dirty="0"/>
              <a:t> </a:t>
            </a:r>
            <a:r>
              <a:rPr lang="en-US" dirty="0" err="1"/>
              <a:t>tongxue</a:t>
            </a:r>
            <a:endParaRPr dirty="0"/>
          </a:p>
        </p:txBody>
      </p:sp>
      <p:pic>
        <p:nvPicPr>
          <p:cNvPr id="884" name="±ê×¢Í¼ËØ.png" descr="±ê×¢Í¼ËØ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93648" y="8219498"/>
            <a:ext cx="632559" cy="1490263"/>
          </a:xfrm>
          <a:prstGeom prst="rect">
            <a:avLst/>
          </a:prstGeom>
          <a:ln w="3175">
            <a:miter lim="400000"/>
          </a:ln>
        </p:spPr>
      </p:pic>
      <p:sp>
        <p:nvSpPr>
          <p:cNvPr id="885" name="线条"/>
          <p:cNvSpPr/>
          <p:nvPr/>
        </p:nvSpPr>
        <p:spPr>
          <a:xfrm flipH="1" flipV="1">
            <a:off x="6841783" y="6789292"/>
            <a:ext cx="622684" cy="1057627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sp>
        <p:nvSpPr>
          <p:cNvPr id="886" name="1. 云对云互联"/>
          <p:cNvSpPr txBox="1"/>
          <p:nvPr/>
        </p:nvSpPr>
        <p:spPr>
          <a:xfrm>
            <a:off x="9395403" y="1330882"/>
            <a:ext cx="6005900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1. </a:t>
            </a:r>
            <a:r>
              <a:rPr lang="en-US" dirty="0"/>
              <a:t>Cloud-to-Cloud interoperation</a:t>
            </a:r>
            <a:endParaRPr dirty="0"/>
          </a:p>
        </p:txBody>
      </p:sp>
      <p:grpSp>
        <p:nvGrpSpPr>
          <p:cNvPr id="889" name="成组"/>
          <p:cNvGrpSpPr/>
          <p:nvPr/>
        </p:nvGrpSpPr>
        <p:grpSpPr>
          <a:xfrm>
            <a:off x="5642380" y="8238398"/>
            <a:ext cx="632558" cy="1299907"/>
            <a:chOff x="0" y="103265"/>
            <a:chExt cx="632557" cy="1299905"/>
          </a:xfrm>
        </p:grpSpPr>
        <p:pic>
          <p:nvPicPr>
            <p:cNvPr id="887" name="图像" descr="图像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154" y="215018"/>
              <a:ext cx="582250" cy="103511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888" name="mote3黑色正面（合层）.png" descr="mote3黑色正面（合层）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03265"/>
              <a:ext cx="632558" cy="12999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890" name="Skill 映射"/>
          <p:cNvSpPr txBox="1"/>
          <p:nvPr/>
        </p:nvSpPr>
        <p:spPr>
          <a:xfrm>
            <a:off x="11206894" y="6935621"/>
            <a:ext cx="2372138" cy="688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Skill </a:t>
            </a:r>
            <a:r>
              <a:rPr lang="en-US" dirty="0"/>
              <a:t>mapping</a:t>
            </a:r>
            <a:endParaRPr dirty="0"/>
          </a:p>
        </p:txBody>
      </p:sp>
      <p:grpSp>
        <p:nvGrpSpPr>
          <p:cNvPr id="895" name="成组"/>
          <p:cNvGrpSpPr/>
          <p:nvPr/>
        </p:nvGrpSpPr>
        <p:grpSpPr>
          <a:xfrm>
            <a:off x="11443707" y="6222693"/>
            <a:ext cx="1898512" cy="358380"/>
            <a:chOff x="0" y="0"/>
            <a:chExt cx="1898510" cy="358378"/>
          </a:xfrm>
        </p:grpSpPr>
        <p:sp>
          <p:nvSpPr>
            <p:cNvPr id="891" name="圆角矩形"/>
            <p:cNvSpPr/>
            <p:nvPr/>
          </p:nvSpPr>
          <p:spPr>
            <a:xfrm>
              <a:off x="594365" y="0"/>
              <a:ext cx="720561" cy="358379"/>
            </a:xfrm>
            <a:prstGeom prst="roundRect">
              <a:avLst>
                <a:gd name="adj" fmla="val 50000"/>
              </a:avLst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成组"/>
            <p:cNvSpPr/>
            <p:nvPr/>
          </p:nvSpPr>
          <p:spPr>
            <a:xfrm>
              <a:off x="0" y="179189"/>
              <a:ext cx="60385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893" name="成组"/>
            <p:cNvSpPr/>
            <p:nvPr/>
          </p:nvSpPr>
          <p:spPr>
            <a:xfrm flipH="1">
              <a:off x="1310757" y="184222"/>
              <a:ext cx="587754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894" name="圆形"/>
            <p:cNvSpPr/>
            <p:nvPr/>
          </p:nvSpPr>
          <p:spPr>
            <a:xfrm>
              <a:off x="846813" y="71356"/>
              <a:ext cx="215666" cy="215666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96" name="优势：模组任选，硬件无需改动存量设备直接互联，双方云并存"/>
          <p:cNvSpPr txBox="1"/>
          <p:nvPr/>
        </p:nvSpPr>
        <p:spPr>
          <a:xfrm>
            <a:off x="4613507" y="11366334"/>
            <a:ext cx="15890389" cy="475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 algn="l">
              <a:defRPr sz="25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Advantage</a:t>
            </a:r>
            <a:r>
              <a:rPr dirty="0" err="1"/>
              <a:t>：</a:t>
            </a:r>
            <a:r>
              <a:rPr lang="en-US" altLang="zh-CN" dirty="0" err="1"/>
              <a:t>with</a:t>
            </a:r>
            <a:r>
              <a:rPr lang="en-US" altLang="zh-CN" dirty="0"/>
              <a:t> any </a:t>
            </a:r>
            <a:r>
              <a:rPr lang="en-US" altLang="zh-CN" dirty="0" err="1"/>
              <a:t>module</a:t>
            </a:r>
            <a:r>
              <a:rPr dirty="0" err="1"/>
              <a:t>，</a:t>
            </a:r>
            <a:r>
              <a:rPr lang="en-US" altLang="zh-CN" dirty="0" err="1"/>
              <a:t>i</a:t>
            </a:r>
            <a:r>
              <a:rPr lang="en-US" dirty="0" err="1"/>
              <a:t>n</a:t>
            </a:r>
            <a:r>
              <a:rPr lang="en-US" altLang="zh-CN" dirty="0" err="1"/>
              <a:t>-</a:t>
            </a:r>
            <a:r>
              <a:rPr lang="en-US" dirty="0" err="1"/>
              <a:t>market</a:t>
            </a:r>
            <a:r>
              <a:rPr lang="en-US" dirty="0"/>
              <a:t> device can </a:t>
            </a:r>
            <a:r>
              <a:rPr lang="en-US" altLang="zh-CN" dirty="0"/>
              <a:t>directly </a:t>
            </a:r>
            <a:r>
              <a:rPr lang="en-US" dirty="0"/>
              <a:t>inter-operate without hardware change, Cloud co-exist</a:t>
            </a:r>
            <a:endParaRPr dirty="0"/>
          </a:p>
        </p:txBody>
      </p:sp>
      <p:sp>
        <p:nvSpPr>
          <p:cNvPr id="897" name="劣势：用户流程复杂，体验稍差，响应时间长"/>
          <p:cNvSpPr txBox="1"/>
          <p:nvPr/>
        </p:nvSpPr>
        <p:spPr>
          <a:xfrm>
            <a:off x="4613507" y="12348068"/>
            <a:ext cx="10638951" cy="475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 algn="l">
              <a:defRPr sz="25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Disadvantage</a:t>
            </a:r>
            <a:r>
              <a:rPr dirty="0" err="1"/>
              <a:t>：</a:t>
            </a:r>
            <a:r>
              <a:rPr lang="en-US" dirty="0" err="1"/>
              <a:t>Complicate</a:t>
            </a:r>
            <a:r>
              <a:rPr lang="en-US" dirty="0"/>
              <a:t>  </a:t>
            </a:r>
            <a:r>
              <a:rPr lang="en-US" dirty="0" err="1"/>
              <a:t>flow</a:t>
            </a:r>
            <a:r>
              <a:rPr dirty="0" err="1"/>
              <a:t>，</a:t>
            </a:r>
            <a:r>
              <a:rPr lang="en-US" dirty="0" err="1"/>
              <a:t>bad</a:t>
            </a:r>
            <a:r>
              <a:rPr lang="en-US" dirty="0"/>
              <a:t> user </a:t>
            </a:r>
            <a:r>
              <a:rPr lang="en-US" dirty="0" err="1"/>
              <a:t>experience</a:t>
            </a:r>
            <a:r>
              <a:rPr dirty="0" err="1"/>
              <a:t>，</a:t>
            </a:r>
            <a:r>
              <a:rPr lang="en-US" dirty="0" err="1"/>
              <a:t>long</a:t>
            </a:r>
            <a:r>
              <a:rPr lang="en-US" dirty="0"/>
              <a:t> response time</a:t>
            </a:r>
            <a:endParaRPr dirty="0"/>
          </a:p>
        </p:txBody>
      </p:sp>
      <p:sp>
        <p:nvSpPr>
          <p:cNvPr id="898" name="其他 APP"/>
          <p:cNvSpPr txBox="1"/>
          <p:nvPr/>
        </p:nvSpPr>
        <p:spPr>
          <a:xfrm>
            <a:off x="17528606" y="9831184"/>
            <a:ext cx="1869110" cy="5428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Other</a:t>
            </a:r>
            <a:r>
              <a:rPr dirty="0"/>
              <a:t> APP</a:t>
            </a:r>
          </a:p>
        </p:txBody>
      </p:sp>
      <p:pic>
        <p:nvPicPr>
          <p:cNvPr id="899" name="手机.png" descr="手机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96932" y="8144919"/>
            <a:ext cx="1732457" cy="173245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906" name="成组"/>
          <p:cNvGrpSpPr/>
          <p:nvPr/>
        </p:nvGrpSpPr>
        <p:grpSpPr>
          <a:xfrm>
            <a:off x="16950312" y="2582090"/>
            <a:ext cx="5185893" cy="2506140"/>
            <a:chOff x="0" y="0"/>
            <a:chExt cx="5185891" cy="2506138"/>
          </a:xfrm>
        </p:grpSpPr>
        <p:pic>
          <p:nvPicPr>
            <p:cNvPr id="900" name="空调伴侣.png" descr="空调伴侣.png"/>
            <p:cNvPicPr>
              <a:picLocks noChangeAspect="1"/>
            </p:cNvPicPr>
            <p:nvPr/>
          </p:nvPicPr>
          <p:blipFill>
            <a:blip r:embed="rId9">
              <a:alphaModFix amt="75409"/>
              <a:extLst/>
            </a:blip>
            <a:stretch>
              <a:fillRect/>
            </a:stretch>
          </p:blipFill>
          <p:spPr>
            <a:xfrm>
              <a:off x="2788473" y="0"/>
              <a:ext cx="765110" cy="76510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901" name="智米空调.png" descr="智米空调.png"/>
            <p:cNvPicPr>
              <a:picLocks noChangeAspect="1"/>
            </p:cNvPicPr>
            <p:nvPr/>
          </p:nvPicPr>
          <p:blipFill>
            <a:blip r:embed="rId10">
              <a:alphaModFix amt="75409"/>
              <a:extLst/>
            </a:blip>
            <a:srcRect/>
            <a:stretch>
              <a:fillRect/>
            </a:stretch>
          </p:blipFill>
          <p:spPr>
            <a:xfrm>
              <a:off x="3885900" y="1206147"/>
              <a:ext cx="1299992" cy="129999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902" name="洗衣机.png" descr="洗衣机.png"/>
            <p:cNvPicPr>
              <a:picLocks noChangeAspect="1"/>
            </p:cNvPicPr>
            <p:nvPr/>
          </p:nvPicPr>
          <p:blipFill>
            <a:blip r:embed="rId11">
              <a:alphaModFix amt="75409"/>
              <a:extLst/>
            </a:blip>
            <a:stretch>
              <a:fillRect/>
            </a:stretch>
          </p:blipFill>
          <p:spPr>
            <a:xfrm>
              <a:off x="0" y="132882"/>
              <a:ext cx="1066800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903" name="线条"/>
            <p:cNvSpPr/>
            <p:nvPr/>
          </p:nvSpPr>
          <p:spPr>
            <a:xfrm flipH="1" flipV="1">
              <a:off x="777980" y="1235281"/>
              <a:ext cx="628068" cy="62806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/>
              </a:pPr>
              <a:endParaRPr/>
            </a:p>
          </p:txBody>
        </p:sp>
        <p:sp>
          <p:nvSpPr>
            <p:cNvPr id="904" name="线条"/>
            <p:cNvSpPr/>
            <p:nvPr/>
          </p:nvSpPr>
          <p:spPr>
            <a:xfrm flipV="1">
              <a:off x="2100444" y="867530"/>
              <a:ext cx="760164" cy="106281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/>
              </a:pPr>
              <a:endParaRPr/>
            </a:p>
          </p:txBody>
        </p:sp>
        <p:sp>
          <p:nvSpPr>
            <p:cNvPr id="905" name="线条"/>
            <p:cNvSpPr/>
            <p:nvPr/>
          </p:nvSpPr>
          <p:spPr>
            <a:xfrm flipV="1">
              <a:off x="2626843" y="2062364"/>
              <a:ext cx="1064896" cy="338835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/>
              </a:pPr>
              <a:endParaRPr/>
            </a:p>
          </p:txBody>
        </p:sp>
      </p:grpSp>
      <p:grpSp>
        <p:nvGrpSpPr>
          <p:cNvPr id="913" name="成组"/>
          <p:cNvGrpSpPr/>
          <p:nvPr/>
        </p:nvGrpSpPr>
        <p:grpSpPr>
          <a:xfrm flipH="1">
            <a:off x="2955551" y="2951453"/>
            <a:ext cx="5185893" cy="2506140"/>
            <a:chOff x="0" y="0"/>
            <a:chExt cx="5185891" cy="2506138"/>
          </a:xfrm>
        </p:grpSpPr>
        <p:pic>
          <p:nvPicPr>
            <p:cNvPr id="907" name="空调伴侣.png" descr="空调伴侣.png"/>
            <p:cNvPicPr>
              <a:picLocks noChangeAspect="1"/>
            </p:cNvPicPr>
            <p:nvPr/>
          </p:nvPicPr>
          <p:blipFill>
            <a:blip r:embed="rId9">
              <a:alphaModFix amt="75441"/>
              <a:extLst/>
            </a:blip>
            <a:stretch>
              <a:fillRect/>
            </a:stretch>
          </p:blipFill>
          <p:spPr>
            <a:xfrm>
              <a:off x="2788473" y="0"/>
              <a:ext cx="765110" cy="76510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908" name="智米空调.png" descr="智米空调.png"/>
            <p:cNvPicPr>
              <a:picLocks noChangeAspect="1"/>
            </p:cNvPicPr>
            <p:nvPr/>
          </p:nvPicPr>
          <p:blipFill>
            <a:blip r:embed="rId10">
              <a:alphaModFix amt="75441"/>
              <a:extLst/>
            </a:blip>
            <a:srcRect/>
            <a:stretch>
              <a:fillRect/>
            </a:stretch>
          </p:blipFill>
          <p:spPr>
            <a:xfrm>
              <a:off x="3885900" y="1206147"/>
              <a:ext cx="1299992" cy="129999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909" name="洗衣机.png" descr="洗衣机.png"/>
            <p:cNvPicPr>
              <a:picLocks noChangeAspect="1"/>
            </p:cNvPicPr>
            <p:nvPr/>
          </p:nvPicPr>
          <p:blipFill>
            <a:blip r:embed="rId11">
              <a:alphaModFix amt="75441"/>
              <a:extLst/>
            </a:blip>
            <a:stretch>
              <a:fillRect/>
            </a:stretch>
          </p:blipFill>
          <p:spPr>
            <a:xfrm>
              <a:off x="0" y="132882"/>
              <a:ext cx="1066800" cy="10668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910" name="线条"/>
            <p:cNvSpPr/>
            <p:nvPr/>
          </p:nvSpPr>
          <p:spPr>
            <a:xfrm flipH="1" flipV="1">
              <a:off x="777980" y="1235281"/>
              <a:ext cx="628068" cy="62806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/>
              </a:pPr>
              <a:endParaRPr/>
            </a:p>
          </p:txBody>
        </p:sp>
        <p:sp>
          <p:nvSpPr>
            <p:cNvPr id="911" name="线条"/>
            <p:cNvSpPr/>
            <p:nvPr/>
          </p:nvSpPr>
          <p:spPr>
            <a:xfrm flipV="1">
              <a:off x="2100444" y="867530"/>
              <a:ext cx="760164" cy="106281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/>
              </a:pPr>
              <a:endParaRPr/>
            </a:p>
          </p:txBody>
        </p:sp>
        <p:sp>
          <p:nvSpPr>
            <p:cNvPr id="912" name="线条"/>
            <p:cNvSpPr/>
            <p:nvPr/>
          </p:nvSpPr>
          <p:spPr>
            <a:xfrm flipV="1">
              <a:off x="2626843" y="2062364"/>
              <a:ext cx="1064896" cy="338835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47037" tIns="47037" rIns="47037" bIns="47037" numCol="1" anchor="ctr">
              <a:noAutofit/>
            </a:bodyPr>
            <a:lstStyle/>
            <a:p>
              <a:pPr defTabSz="764351">
                <a:defRPr sz="28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硬件plus.png" descr="硬件plu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3359" y="5082402"/>
            <a:ext cx="1563689" cy="1563689"/>
          </a:xfrm>
          <a:prstGeom prst="rect">
            <a:avLst/>
          </a:prstGeom>
          <a:ln w="3175">
            <a:miter lim="400000"/>
          </a:ln>
        </p:spPr>
      </p:pic>
      <p:sp>
        <p:nvSpPr>
          <p:cNvPr id="916" name="小米模组"/>
          <p:cNvSpPr txBox="1"/>
          <p:nvPr/>
        </p:nvSpPr>
        <p:spPr>
          <a:xfrm>
            <a:off x="4918816" y="6249980"/>
            <a:ext cx="4932775" cy="14327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MI Module</a:t>
            </a:r>
            <a:endParaRPr dirty="0"/>
          </a:p>
        </p:txBody>
      </p:sp>
      <p:pic>
        <p:nvPicPr>
          <p:cNvPr id="917" name="WechatIMG97.png" descr="WechatIMG9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01806" y="4501863"/>
            <a:ext cx="3108437" cy="3108438"/>
          </a:xfrm>
          <a:prstGeom prst="rect">
            <a:avLst/>
          </a:prstGeom>
          <a:ln w="3175">
            <a:miter lim="400000"/>
          </a:ln>
        </p:spPr>
      </p:pic>
      <p:sp>
        <p:nvSpPr>
          <p:cNvPr id="918" name="小米云"/>
          <p:cNvSpPr txBox="1"/>
          <p:nvPr/>
        </p:nvSpPr>
        <p:spPr>
          <a:xfrm>
            <a:off x="13421469" y="6694908"/>
            <a:ext cx="1869110" cy="5428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MI Cloud</a:t>
            </a:r>
            <a:endParaRPr dirty="0"/>
          </a:p>
        </p:txBody>
      </p:sp>
      <p:sp>
        <p:nvSpPr>
          <p:cNvPr id="919" name="线条"/>
          <p:cNvSpPr/>
          <p:nvPr/>
        </p:nvSpPr>
        <p:spPr>
          <a:xfrm>
            <a:off x="10278735" y="6056081"/>
            <a:ext cx="2145393" cy="1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sp>
        <p:nvSpPr>
          <p:cNvPr id="920" name="米家APP"/>
          <p:cNvSpPr txBox="1"/>
          <p:nvPr/>
        </p:nvSpPr>
        <p:spPr>
          <a:xfrm>
            <a:off x="18928595" y="9272000"/>
            <a:ext cx="1869110" cy="5428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 fontScale="92500"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MI Home </a:t>
            </a:r>
            <a:r>
              <a:rPr dirty="0"/>
              <a:t>APP</a:t>
            </a:r>
          </a:p>
        </p:txBody>
      </p:sp>
      <p:pic>
        <p:nvPicPr>
          <p:cNvPr id="921" name="±ê×¢Í¼ËØ.png" descr="±ê×¢Í¼ËØ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509627" y="3972642"/>
            <a:ext cx="707045" cy="166574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924" name="成组"/>
          <p:cNvGrpSpPr/>
          <p:nvPr/>
        </p:nvGrpSpPr>
        <p:grpSpPr>
          <a:xfrm>
            <a:off x="19509627" y="7429225"/>
            <a:ext cx="707045" cy="1452975"/>
            <a:chOff x="0" y="115425"/>
            <a:chExt cx="707043" cy="1452974"/>
          </a:xfrm>
        </p:grpSpPr>
        <p:pic>
          <p:nvPicPr>
            <p:cNvPr id="922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8116" y="240337"/>
              <a:ext cx="650812" cy="115699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923" name="mote3黑色正面（合层）.png" descr="mote3黑色正面（合层）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15425"/>
              <a:ext cx="707044" cy="145297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925" name="线条"/>
          <p:cNvSpPr/>
          <p:nvPr/>
        </p:nvSpPr>
        <p:spPr>
          <a:xfrm flipV="1">
            <a:off x="16381000" y="5003959"/>
            <a:ext cx="2479972" cy="1062043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sp>
        <p:nvSpPr>
          <p:cNvPr id="926" name="线条"/>
          <p:cNvSpPr/>
          <p:nvPr/>
        </p:nvSpPr>
        <p:spPr>
          <a:xfrm>
            <a:off x="16380999" y="6193001"/>
            <a:ext cx="2352973" cy="1432747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pic>
        <p:nvPicPr>
          <p:cNvPr id="927" name="空调伴侣.png" descr="空调伴侣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62901" y="5137759"/>
            <a:ext cx="1452975" cy="1452975"/>
          </a:xfrm>
          <a:prstGeom prst="rect">
            <a:avLst/>
          </a:prstGeom>
          <a:ln w="3175">
            <a:miter lim="400000"/>
          </a:ln>
        </p:spPr>
      </p:pic>
      <p:sp>
        <p:nvSpPr>
          <p:cNvPr id="928" name="+"/>
          <p:cNvSpPr txBox="1"/>
          <p:nvPr/>
        </p:nvSpPr>
        <p:spPr>
          <a:xfrm>
            <a:off x="3636853" y="5147873"/>
            <a:ext cx="4932775" cy="1432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+</a:t>
            </a:r>
          </a:p>
        </p:txBody>
      </p:sp>
      <p:sp>
        <p:nvSpPr>
          <p:cNvPr id="929" name="硬件D1"/>
          <p:cNvSpPr txBox="1"/>
          <p:nvPr/>
        </p:nvSpPr>
        <p:spPr>
          <a:xfrm>
            <a:off x="2323001" y="6249980"/>
            <a:ext cx="4932775" cy="14327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Hardware </a:t>
            </a:r>
            <a:r>
              <a:rPr dirty="0"/>
              <a:t>D1</a:t>
            </a:r>
          </a:p>
        </p:txBody>
      </p:sp>
      <p:sp>
        <p:nvSpPr>
          <p:cNvPr id="930" name="2. 模组对接"/>
          <p:cNvSpPr txBox="1"/>
          <p:nvPr/>
        </p:nvSpPr>
        <p:spPr>
          <a:xfrm>
            <a:off x="9671650" y="1671937"/>
            <a:ext cx="5040700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2. </a:t>
            </a:r>
            <a:r>
              <a:rPr lang="en-US" dirty="0"/>
              <a:t>Module Level integration</a:t>
            </a:r>
            <a:endParaRPr dirty="0"/>
          </a:p>
        </p:txBody>
      </p:sp>
      <p:sp>
        <p:nvSpPr>
          <p:cNvPr id="931" name="语音控制"/>
          <p:cNvSpPr txBox="1"/>
          <p:nvPr/>
        </p:nvSpPr>
        <p:spPr>
          <a:xfrm>
            <a:off x="18928595" y="5784636"/>
            <a:ext cx="1869110" cy="5428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Voice control</a:t>
            </a:r>
            <a:endParaRPr dirty="0"/>
          </a:p>
        </p:txBody>
      </p:sp>
      <p:sp>
        <p:nvSpPr>
          <p:cNvPr id="932" name="优势：模组接入简单直接，模组成本低，开发速度快，经过千万级验证，鲁棒性高"/>
          <p:cNvSpPr txBox="1"/>
          <p:nvPr/>
        </p:nvSpPr>
        <p:spPr>
          <a:xfrm>
            <a:off x="5968294" y="10627200"/>
            <a:ext cx="9944851" cy="5066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 algn="l"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Advantage</a:t>
            </a:r>
            <a:r>
              <a:rPr dirty="0" err="1"/>
              <a:t>：</a:t>
            </a:r>
            <a:r>
              <a:rPr lang="en-US" dirty="0" err="1"/>
              <a:t>Simple</a:t>
            </a:r>
            <a:r>
              <a:rPr dirty="0" err="1"/>
              <a:t>，</a:t>
            </a:r>
            <a:r>
              <a:rPr lang="en-US" dirty="0" err="1"/>
              <a:t>low</a:t>
            </a:r>
            <a:r>
              <a:rPr lang="en-US" dirty="0"/>
              <a:t> cost, Fast </a:t>
            </a:r>
            <a:r>
              <a:rPr lang="en-US" dirty="0" err="1"/>
              <a:t>development</a:t>
            </a:r>
            <a:r>
              <a:rPr dirty="0" err="1"/>
              <a:t>，</a:t>
            </a:r>
            <a:r>
              <a:rPr lang="en-US" dirty="0" err="1"/>
              <a:t>High</a:t>
            </a:r>
            <a:r>
              <a:rPr lang="en-US" dirty="0"/>
              <a:t> Reliability</a:t>
            </a:r>
            <a:endParaRPr dirty="0"/>
          </a:p>
        </p:txBody>
      </p:sp>
      <p:sp>
        <p:nvSpPr>
          <p:cNvPr id="933" name="劣势：存量设备无法接入，厂商无法使用自有云"/>
          <p:cNvSpPr txBox="1"/>
          <p:nvPr/>
        </p:nvSpPr>
        <p:spPr>
          <a:xfrm>
            <a:off x="5968294" y="11995490"/>
            <a:ext cx="13038647" cy="5066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 algn="l"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Disadvantage</a:t>
            </a:r>
            <a:r>
              <a:rPr dirty="0" err="1"/>
              <a:t>：</a:t>
            </a:r>
            <a:r>
              <a:rPr lang="en-US" dirty="0" err="1"/>
              <a:t>In-market</a:t>
            </a:r>
            <a:r>
              <a:rPr lang="en-US" dirty="0"/>
              <a:t> devices cannot </a:t>
            </a:r>
            <a:r>
              <a:rPr lang="en-US" dirty="0" err="1"/>
              <a:t>access</a:t>
            </a:r>
            <a:r>
              <a:rPr dirty="0" err="1"/>
              <a:t>，</a:t>
            </a:r>
            <a:r>
              <a:rPr lang="en-US" dirty="0" err="1"/>
              <a:t>Vendors</a:t>
            </a:r>
            <a:r>
              <a:rPr lang="en-US" dirty="0"/>
              <a:t> cannot use their own cloud</a:t>
            </a:r>
            <a:endParaRPr dirty="0"/>
          </a:p>
        </p:txBody>
      </p:sp>
      <p:sp>
        <p:nvSpPr>
          <p:cNvPr id="934" name="其他 APP"/>
          <p:cNvSpPr txBox="1"/>
          <p:nvPr/>
        </p:nvSpPr>
        <p:spPr>
          <a:xfrm>
            <a:off x="20897842" y="9297400"/>
            <a:ext cx="1869110" cy="5428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Other</a:t>
            </a:r>
            <a:r>
              <a:rPr dirty="0"/>
              <a:t> APP</a:t>
            </a:r>
          </a:p>
        </p:txBody>
      </p:sp>
      <p:sp>
        <p:nvSpPr>
          <p:cNvPr id="935" name="数据可查询"/>
          <p:cNvSpPr txBox="1"/>
          <p:nvPr/>
        </p:nvSpPr>
        <p:spPr>
          <a:xfrm>
            <a:off x="13421469" y="9653000"/>
            <a:ext cx="1869110" cy="5428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Data query</a:t>
            </a:r>
            <a:endParaRPr dirty="0"/>
          </a:p>
        </p:txBody>
      </p:sp>
      <p:pic>
        <p:nvPicPr>
          <p:cNvPr id="936" name="手机.png" descr="手机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966168" y="7289484"/>
            <a:ext cx="1732457" cy="1732457"/>
          </a:xfrm>
          <a:prstGeom prst="rect">
            <a:avLst/>
          </a:prstGeom>
          <a:ln w="3175">
            <a:miter lim="400000"/>
          </a:ln>
        </p:spPr>
      </p:pic>
      <p:sp>
        <p:nvSpPr>
          <p:cNvPr id="937" name="椭圆形"/>
          <p:cNvSpPr/>
          <p:nvPr/>
        </p:nvSpPr>
        <p:spPr>
          <a:xfrm>
            <a:off x="13721024" y="8485844"/>
            <a:ext cx="1270001" cy="542893"/>
          </a:xfrm>
          <a:prstGeom prst="ellipse">
            <a:avLst/>
          </a:prstGeom>
          <a:solidFill>
            <a:srgbClr val="DCDEE0"/>
          </a:solidFill>
          <a:ln w="38100">
            <a:solidFill>
              <a:srgbClr val="FFFFFF"/>
            </a:solidFill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椭圆形"/>
          <p:cNvSpPr/>
          <p:nvPr/>
        </p:nvSpPr>
        <p:spPr>
          <a:xfrm>
            <a:off x="13721024" y="8739844"/>
            <a:ext cx="1270001" cy="542892"/>
          </a:xfrm>
          <a:prstGeom prst="ellipse">
            <a:avLst/>
          </a:prstGeom>
          <a:solidFill>
            <a:srgbClr val="DCDEE0"/>
          </a:solidFill>
          <a:ln w="38100">
            <a:solidFill>
              <a:srgbClr val="FFFFFF"/>
            </a:solidFill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9" name="椭圆形"/>
          <p:cNvSpPr/>
          <p:nvPr/>
        </p:nvSpPr>
        <p:spPr>
          <a:xfrm>
            <a:off x="13721024" y="8993844"/>
            <a:ext cx="1270001" cy="542892"/>
          </a:xfrm>
          <a:prstGeom prst="ellipse">
            <a:avLst/>
          </a:prstGeom>
          <a:solidFill>
            <a:srgbClr val="DCDEE0"/>
          </a:solidFill>
          <a:ln w="38100">
            <a:solidFill>
              <a:srgbClr val="FFFFFF"/>
            </a:solidFill>
            <a:miter lim="400000"/>
          </a:ln>
        </p:spPr>
        <p:txBody>
          <a:bodyPr lIns="45155" tIns="45155" rIns="45155" bIns="4515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0" name="线条"/>
          <p:cNvSpPr/>
          <p:nvPr/>
        </p:nvSpPr>
        <p:spPr>
          <a:xfrm>
            <a:off x="14356023" y="7294235"/>
            <a:ext cx="1" cy="1075345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3. SDK/双协议对接"/>
          <p:cNvSpPr txBox="1"/>
          <p:nvPr/>
        </p:nvSpPr>
        <p:spPr>
          <a:xfrm>
            <a:off x="8478003" y="1698644"/>
            <a:ext cx="8258662" cy="1452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3. SDK/</a:t>
            </a:r>
            <a:r>
              <a:rPr lang="en-US" dirty="0"/>
              <a:t>Dual-protocol interconnect</a:t>
            </a:r>
            <a:endParaRPr dirty="0"/>
          </a:p>
        </p:txBody>
      </p:sp>
      <p:pic>
        <p:nvPicPr>
          <p:cNvPr id="943" name="硬件plus.png" descr="硬件plu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90238" y="7757511"/>
            <a:ext cx="3051124" cy="3051124"/>
          </a:xfrm>
          <a:prstGeom prst="rect">
            <a:avLst/>
          </a:prstGeom>
          <a:ln w="3175">
            <a:miter lim="400000"/>
          </a:ln>
        </p:spPr>
      </p:pic>
      <p:sp>
        <p:nvSpPr>
          <p:cNvPr id="944" name="小米IoT协议"/>
          <p:cNvSpPr txBox="1"/>
          <p:nvPr/>
        </p:nvSpPr>
        <p:spPr>
          <a:xfrm>
            <a:off x="9296328" y="7105367"/>
            <a:ext cx="1869111" cy="5428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 fontScale="92500"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 err="1"/>
              <a:t>M</a:t>
            </a:r>
            <a:r>
              <a:rPr dirty="0" err="1"/>
              <a:t>IoT</a:t>
            </a:r>
            <a:r>
              <a:rPr lang="en-US" altLang="zh-CN" dirty="0"/>
              <a:t> protocol</a:t>
            </a:r>
            <a:endParaRPr dirty="0"/>
          </a:p>
        </p:txBody>
      </p:sp>
      <p:sp>
        <p:nvSpPr>
          <p:cNvPr id="945" name="其他IoT协议"/>
          <p:cNvSpPr txBox="1"/>
          <p:nvPr/>
        </p:nvSpPr>
        <p:spPr>
          <a:xfrm>
            <a:off x="13329367" y="7105367"/>
            <a:ext cx="1869111" cy="5428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 fontScale="70000" lnSpcReduction="20000"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Other </a:t>
            </a:r>
            <a:r>
              <a:rPr dirty="0"/>
              <a:t>IoT</a:t>
            </a:r>
            <a:r>
              <a:rPr lang="en-US" altLang="zh-CN" dirty="0"/>
              <a:t> Protocol</a:t>
            </a:r>
            <a:endParaRPr dirty="0"/>
          </a:p>
        </p:txBody>
      </p:sp>
      <p:sp>
        <p:nvSpPr>
          <p:cNvPr id="946" name="线条"/>
          <p:cNvSpPr/>
          <p:nvPr/>
        </p:nvSpPr>
        <p:spPr>
          <a:xfrm>
            <a:off x="9198797" y="5436820"/>
            <a:ext cx="2427752" cy="2926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sp>
        <p:nvSpPr>
          <p:cNvPr id="947" name="线条"/>
          <p:cNvSpPr/>
          <p:nvPr/>
        </p:nvSpPr>
        <p:spPr>
          <a:xfrm>
            <a:off x="12645057" y="5436820"/>
            <a:ext cx="2427751" cy="2926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155" tIns="45155" rIns="45155" bIns="45155" anchor="ctr"/>
          <a:lstStyle/>
          <a:p>
            <a:pPr>
              <a:defRPr sz="3000"/>
            </a:pPr>
            <a:endParaRPr/>
          </a:p>
        </p:txBody>
      </p:sp>
      <p:pic>
        <p:nvPicPr>
          <p:cNvPr id="948" name="WechatIMG97.png" descr="WechatIMG9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93328" y="3224159"/>
            <a:ext cx="4096513" cy="4096512"/>
          </a:xfrm>
          <a:prstGeom prst="rect">
            <a:avLst/>
          </a:prstGeom>
          <a:ln w="3175">
            <a:miter lim="400000"/>
          </a:ln>
        </p:spPr>
      </p:pic>
      <p:pic>
        <p:nvPicPr>
          <p:cNvPr id="949" name="WechatIMG97.png" descr="WechatIMG9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94159" y="3224159"/>
            <a:ext cx="4096513" cy="4096512"/>
          </a:xfrm>
          <a:prstGeom prst="rect">
            <a:avLst/>
          </a:prstGeom>
          <a:ln w="3175">
            <a:miter lim="400000"/>
          </a:ln>
        </p:spPr>
      </p:pic>
      <p:sp>
        <p:nvSpPr>
          <p:cNvPr id="950" name="小米云"/>
          <p:cNvSpPr txBox="1"/>
          <p:nvPr/>
        </p:nvSpPr>
        <p:spPr>
          <a:xfrm>
            <a:off x="5707029" y="3477174"/>
            <a:ext cx="1869110" cy="5428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MI Cloud</a:t>
            </a:r>
            <a:endParaRPr dirty="0"/>
          </a:p>
        </p:txBody>
      </p:sp>
      <p:sp>
        <p:nvSpPr>
          <p:cNvPr id="951" name="其他云"/>
          <p:cNvSpPr txBox="1"/>
          <p:nvPr/>
        </p:nvSpPr>
        <p:spPr>
          <a:xfrm>
            <a:off x="16807860" y="3477174"/>
            <a:ext cx="1869111" cy="5428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>
            <a:lvl1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Other Cloud</a:t>
            </a:r>
            <a:endParaRPr dirty="0"/>
          </a:p>
        </p:txBody>
      </p:sp>
      <p:sp>
        <p:nvSpPr>
          <p:cNvPr id="952" name="指定平台模组…"/>
          <p:cNvSpPr txBox="1"/>
          <p:nvPr/>
        </p:nvSpPr>
        <p:spPr>
          <a:xfrm>
            <a:off x="9697008" y="9911078"/>
            <a:ext cx="4932775" cy="14327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/>
          <a:p>
            <a: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Specific platform module</a:t>
            </a:r>
            <a:endParaRPr dirty="0"/>
          </a:p>
          <a:p>
            <a:pPr defTabSz="764351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SDK</a:t>
            </a:r>
            <a:r>
              <a:rPr lang="en-US" altLang="zh-CN" dirty="0"/>
              <a:t> with both protocols</a:t>
            </a:r>
            <a:endParaRPr dirty="0"/>
          </a:p>
        </p:txBody>
      </p:sp>
      <p:sp>
        <p:nvSpPr>
          <p:cNvPr id="953" name="优势：双方云并存，双方用户流程简单"/>
          <p:cNvSpPr txBox="1"/>
          <p:nvPr/>
        </p:nvSpPr>
        <p:spPr>
          <a:xfrm>
            <a:off x="3143101" y="11627923"/>
            <a:ext cx="6150543" cy="5066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 algn="l"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Advantage</a:t>
            </a:r>
            <a:r>
              <a:rPr dirty="0" err="1"/>
              <a:t>：</a:t>
            </a:r>
            <a:r>
              <a:rPr lang="en-US" dirty="0" err="1"/>
              <a:t>Cloud</a:t>
            </a:r>
            <a:r>
              <a:rPr lang="en-US" dirty="0"/>
              <a:t> </a:t>
            </a:r>
            <a:r>
              <a:rPr lang="en-US" dirty="0" err="1"/>
              <a:t>co-exist</a:t>
            </a:r>
            <a:r>
              <a:rPr dirty="0" err="1"/>
              <a:t>，</a:t>
            </a:r>
            <a:r>
              <a:rPr lang="en-US" dirty="0" err="1"/>
              <a:t>simple</a:t>
            </a:r>
            <a:r>
              <a:rPr lang="en-US" dirty="0"/>
              <a:t> flow</a:t>
            </a:r>
            <a:endParaRPr dirty="0"/>
          </a:p>
        </p:txBody>
      </p:sp>
      <p:sp>
        <p:nvSpPr>
          <p:cNvPr id="954" name="劣势：存量设备无法接入，需要硬件开发且开发量较大，对模组有一定要求"/>
          <p:cNvSpPr txBox="1"/>
          <p:nvPr/>
        </p:nvSpPr>
        <p:spPr>
          <a:xfrm>
            <a:off x="3143101" y="12462202"/>
            <a:ext cx="19351273" cy="5066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155" tIns="45155" rIns="45155" bIns="45155" anchor="ctr">
            <a:spAutoFit/>
          </a:bodyPr>
          <a:lstStyle>
            <a:lvl1pPr algn="l"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Disadvantage</a:t>
            </a:r>
            <a:r>
              <a:rPr dirty="0" err="1"/>
              <a:t>：</a:t>
            </a:r>
            <a:r>
              <a:rPr lang="en-US" dirty="0" err="1"/>
              <a:t>In-market</a:t>
            </a:r>
            <a:r>
              <a:rPr lang="en-US" dirty="0"/>
              <a:t> devices cannot </a:t>
            </a:r>
            <a:r>
              <a:rPr lang="en-US" dirty="0" err="1"/>
              <a:t>access</a:t>
            </a:r>
            <a:r>
              <a:rPr dirty="0" err="1"/>
              <a:t>，</a:t>
            </a:r>
            <a:r>
              <a:rPr lang="en-US" dirty="0" err="1"/>
              <a:t>require</a:t>
            </a:r>
            <a:r>
              <a:rPr lang="en-US" dirty="0"/>
              <a:t> huge hardware </a:t>
            </a:r>
            <a:r>
              <a:rPr lang="en-US" dirty="0" err="1"/>
              <a:t>development</a:t>
            </a:r>
            <a:r>
              <a:rPr dirty="0" err="1"/>
              <a:t>，</a:t>
            </a:r>
            <a:r>
              <a:rPr lang="en-US" dirty="0" err="1"/>
              <a:t>has</a:t>
            </a:r>
            <a:r>
              <a:rPr lang="en-US" dirty="0"/>
              <a:t> additional requirement for hardware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感谢~"/>
          <p:cNvSpPr txBox="1">
            <a:spLocks noGrp="1"/>
          </p:cNvSpPr>
          <p:nvPr>
            <p:ph type="title" idx="4294967295"/>
          </p:nvPr>
        </p:nvSpPr>
        <p:spPr>
          <a:xfrm>
            <a:off x="3742532" y="5054104"/>
            <a:ext cx="16898937" cy="2032001"/>
          </a:xfrm>
          <a:prstGeom prst="rect">
            <a:avLst/>
          </a:prstGeom>
        </p:spPr>
        <p:txBody>
          <a:bodyPr lIns="45155" tIns="45155" rIns="45155" bIns="45155"/>
          <a:lstStyle>
            <a:lvl1pPr defTabSz="764351">
              <a:defRPr sz="76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dirty="0"/>
              <a:t>Thanks</a:t>
            </a:r>
            <a:r>
              <a:rPr dirty="0"/>
              <a:t>~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851" y="0"/>
            <a:ext cx="25984383" cy="13924732"/>
          </a:xfrm>
          <a:prstGeom prst="rect">
            <a:avLst/>
          </a:prstGeom>
        </p:spPr>
      </p:pic>
      <p:sp>
        <p:nvSpPr>
          <p:cNvPr id="3" name="小米IoT平台联网设备超过"/>
          <p:cNvSpPr txBox="1">
            <a:spLocks/>
          </p:cNvSpPr>
          <p:nvPr/>
        </p:nvSpPr>
        <p:spPr>
          <a:xfrm>
            <a:off x="537372" y="10956442"/>
            <a:ext cx="7365645" cy="7285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 fontScale="62500" lnSpcReduction="20000"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pPr defTabSz="680273" hangingPunct="1">
              <a:defRPr sz="6764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4400" cap="none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Total number of connected smart </a:t>
            </a:r>
            <a:r>
              <a:rPr lang="en-US" altLang="zh-CN" sz="4400" cap="none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hardwares</a:t>
            </a:r>
            <a:endParaRPr lang="zh-CN" altLang="en-US" sz="4400" cap="none" dirty="0">
              <a:solidFill>
                <a:srgbClr val="FFFFFF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8500万万"/>
          <p:cNvSpPr txBox="1"/>
          <p:nvPr/>
        </p:nvSpPr>
        <p:spPr>
          <a:xfrm>
            <a:off x="0" y="7408600"/>
            <a:ext cx="11113355" cy="2303542"/>
          </a:xfrm>
          <a:prstGeom prst="rect">
            <a:avLst/>
          </a:prstGeom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35" tIns="97535" rIns="97535" bIns="97535" anchor="ctr"/>
          <a:lstStyle/>
          <a:p>
            <a:pPr defTabSz="2633472">
              <a:defRPr sz="25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altLang="zh-CN" sz="17900" dirty="0">
                <a:solidFill>
                  <a:srgbClr val="FF9900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132 million</a:t>
            </a:r>
            <a:endParaRPr sz="17900" dirty="0">
              <a:solidFill>
                <a:srgbClr val="FF9900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小米IoT平台联网设备超过"/>
          <p:cNvSpPr txBox="1">
            <a:spLocks/>
          </p:cNvSpPr>
          <p:nvPr/>
        </p:nvSpPr>
        <p:spPr>
          <a:xfrm>
            <a:off x="9020804" y="12840511"/>
            <a:ext cx="5113926" cy="4355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Autofit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pPr defTabSz="680273" hangingPunct="1">
              <a:defRPr sz="6764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400" cap="none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Until</a:t>
            </a:r>
            <a:r>
              <a:rPr lang="zh-CN" altLang="en-US" sz="2400" cap="none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zh-CN" sz="2400" cap="none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2018.09.30</a:t>
            </a:r>
            <a:endParaRPr lang="zh-CN" altLang="en-US" sz="2400" cap="none" dirty="0">
              <a:solidFill>
                <a:srgbClr val="FFFFFF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小米IoT平台联网设备超过"/>
          <p:cNvSpPr txBox="1">
            <a:spLocks/>
          </p:cNvSpPr>
          <p:nvPr/>
        </p:nvSpPr>
        <p:spPr>
          <a:xfrm>
            <a:off x="6565960" y="941332"/>
            <a:ext cx="10007441" cy="13410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 fontScale="70000" lnSpcReduction="20000"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pPr defTabSz="680273" hangingPunct="1">
              <a:defRPr sz="6764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6764" cap="none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Connected devices in </a:t>
            </a:r>
            <a:r>
              <a:rPr lang="en-US" altLang="zh-CN" sz="6764" cap="none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MIoT</a:t>
            </a:r>
            <a:r>
              <a:rPr lang="zh-CN" altLang="en-US" sz="6764" cap="none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zh-CN" sz="6764" cap="none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Platform</a:t>
            </a:r>
            <a:endParaRPr lang="zh-CN" altLang="en-US" sz="6764" cap="none" dirty="0">
              <a:solidFill>
                <a:srgbClr val="FFFFFF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小米IoT平台联网设备超过"/>
          <p:cNvSpPr txBox="1">
            <a:spLocks/>
          </p:cNvSpPr>
          <p:nvPr/>
        </p:nvSpPr>
        <p:spPr>
          <a:xfrm>
            <a:off x="15767642" y="10956442"/>
            <a:ext cx="7365645" cy="7285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 fontScale="92500"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pPr defTabSz="680273" hangingPunct="1">
              <a:defRPr sz="6764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4400" cap="none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Countries and regions covered</a:t>
            </a:r>
            <a:endParaRPr lang="zh-CN" altLang="en-US" sz="4400" cap="none" dirty="0">
              <a:solidFill>
                <a:srgbClr val="FFFFFF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8500万万"/>
          <p:cNvSpPr txBox="1"/>
          <p:nvPr/>
        </p:nvSpPr>
        <p:spPr>
          <a:xfrm>
            <a:off x="14556315" y="7526258"/>
            <a:ext cx="9788297" cy="2068226"/>
          </a:xfrm>
          <a:prstGeom prst="rect">
            <a:avLst/>
          </a:prstGeom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35" tIns="97535" rIns="97535" bIns="97535" anchor="ctr"/>
          <a:lstStyle/>
          <a:p>
            <a:pPr defTabSz="2633472">
              <a:defRPr sz="25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altLang="zh-CN" sz="17900" dirty="0">
                <a:solidFill>
                  <a:srgbClr val="FF9900"/>
                </a:solidFill>
                <a:uFillTx/>
                <a:latin typeface="+mn-lt"/>
                <a:ea typeface="+mn-ea"/>
                <a:cs typeface="+mn-cs"/>
                <a:sym typeface="Helvetica"/>
              </a:rPr>
              <a:t>200+</a:t>
            </a:r>
            <a:endParaRPr sz="17900" dirty="0">
              <a:solidFill>
                <a:srgbClr val="FF9900"/>
              </a:solidFill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226934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屏幕快照 2017-11-27 下午8.22.36.png" descr="屏幕快照 2017-11-27 下午8.22.36.png"/>
          <p:cNvPicPr>
            <a:picLocks noChangeAspect="1"/>
          </p:cNvPicPr>
          <p:nvPr/>
        </p:nvPicPr>
        <p:blipFill>
          <a:blip r:embed="rId3">
            <a:alphaModFix amt="35449"/>
            <a:extLst/>
          </a:blip>
          <a:srcRect b="1652"/>
          <a:stretch>
            <a:fillRect/>
          </a:stretch>
        </p:blipFill>
        <p:spPr>
          <a:xfrm>
            <a:off x="-4503641" y="-344839"/>
            <a:ext cx="33710214" cy="14405560"/>
          </a:xfrm>
          <a:prstGeom prst="rect">
            <a:avLst/>
          </a:prstGeom>
          <a:ln w="3175">
            <a:miter lim="400000"/>
          </a:ln>
        </p:spPr>
      </p:pic>
      <p:sp>
        <p:nvSpPr>
          <p:cNvPr id="125" name="小米IoT平台日活设备超过"/>
          <p:cNvSpPr txBox="1">
            <a:spLocks noGrp="1"/>
          </p:cNvSpPr>
          <p:nvPr>
            <p:ph type="title" idx="4294967295"/>
          </p:nvPr>
        </p:nvSpPr>
        <p:spPr>
          <a:xfrm>
            <a:off x="2811780" y="5964141"/>
            <a:ext cx="7719061" cy="1357386"/>
          </a:xfrm>
          <a:prstGeom prst="rect">
            <a:avLst/>
          </a:prstGeom>
        </p:spPr>
        <p:txBody>
          <a:bodyPr lIns="45155" tIns="45155" rIns="45155" bIns="45155">
            <a:normAutofit fontScale="90000"/>
          </a:bodyPr>
          <a:lstStyle/>
          <a:p>
            <a:pPr defTabSz="764351">
              <a:defRPr sz="78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6000" dirty="0"/>
              <a:t>Daily active devices over</a:t>
            </a:r>
            <a:endParaRPr sz="6000" dirty="0"/>
          </a:p>
        </p:txBody>
      </p:sp>
      <p:sp>
        <p:nvSpPr>
          <p:cNvPr id="127" name="1000万"/>
          <p:cNvSpPr txBox="1"/>
          <p:nvPr/>
        </p:nvSpPr>
        <p:spPr>
          <a:xfrm>
            <a:off x="1508760" y="7285206"/>
            <a:ext cx="9989820" cy="2290229"/>
          </a:xfrm>
          <a:prstGeom prst="rect">
            <a:avLst/>
          </a:prstGeom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35" tIns="97535" rIns="97535" bIns="97535" anchor="ctr"/>
          <a:lstStyle/>
          <a:p>
            <a:pPr defTabSz="2633472">
              <a:defRPr sz="25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-US" altLang="zh-CN" sz="15000" b="1" dirty="0">
                <a:uFillTx/>
                <a:latin typeface="+mn-lt"/>
                <a:ea typeface="+mn-ea"/>
                <a:cs typeface="+mn-cs"/>
                <a:sym typeface="Helvetica"/>
              </a:rPr>
              <a:t>20 Million</a:t>
            </a:r>
            <a:endParaRPr sz="15000" b="1" dirty="0"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400亿次"/>
          <p:cNvSpPr txBox="1"/>
          <p:nvPr/>
        </p:nvSpPr>
        <p:spPr>
          <a:xfrm>
            <a:off x="13853160" y="7139177"/>
            <a:ext cx="9022079" cy="2582286"/>
          </a:xfrm>
          <a:prstGeom prst="rect">
            <a:avLst/>
          </a:prstGeom>
          <a:noFill/>
          <a:ln w="25400" cap="rnd">
            <a:noFill/>
            <a:round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1600" tIns="101600" rIns="101600" bIns="101600" numCol="1" anchor="ctr">
            <a:noAutofit/>
          </a:bodyPr>
          <a:lstStyle/>
          <a:p>
            <a:pPr defTabSz="2438400">
              <a:defRPr sz="1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15000" b="1" dirty="0">
                <a:uFillTx/>
              </a:rPr>
              <a:t>80 Billion</a:t>
            </a:r>
            <a:endParaRPr sz="15000" b="1" dirty="0">
              <a:uFillTx/>
            </a:endParaRPr>
          </a:p>
        </p:txBody>
      </p:sp>
      <p:sp>
        <p:nvSpPr>
          <p:cNvPr id="6" name="设备请求"/>
          <p:cNvSpPr txBox="1"/>
          <p:nvPr/>
        </p:nvSpPr>
        <p:spPr>
          <a:xfrm>
            <a:off x="14846450" y="6024621"/>
            <a:ext cx="7300309" cy="129690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037" tIns="47037" rIns="47037" bIns="47037" numCol="1" anchor="ctr">
            <a:normAutofit fontScale="85000" lnSpcReduction="10000"/>
          </a:bodyPr>
          <a:lstStyle>
            <a:lvl1pPr defTabSz="764351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dirty="0"/>
              <a:t>Device Request per Day</a:t>
            </a:r>
            <a:endParaRPr dirty="0"/>
          </a:p>
        </p:txBody>
      </p:sp>
      <p:sp>
        <p:nvSpPr>
          <p:cNvPr id="7" name="活跃的使用频率"/>
          <p:cNvSpPr txBox="1"/>
          <p:nvPr/>
        </p:nvSpPr>
        <p:spPr>
          <a:xfrm>
            <a:off x="7476844" y="674358"/>
            <a:ext cx="9697973" cy="16613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037" tIns="47037" rIns="47037" bIns="47037" anchor="ctr">
            <a:normAutofit/>
          </a:bodyPr>
          <a:lstStyle>
            <a:lvl1pPr defTabSz="764351">
              <a:defRPr sz="7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sz="7200" dirty="0"/>
              <a:t>Active devices</a:t>
            </a:r>
            <a:endParaRPr sz="7200" dirty="0"/>
          </a:p>
        </p:txBody>
      </p:sp>
      <p:sp>
        <p:nvSpPr>
          <p:cNvPr id="9" name="小米IoT平台联网设备超过">
            <a:extLst>
              <a:ext uri="{FF2B5EF4-FFF2-40B4-BE49-F238E27FC236}">
                <a16:creationId xmlns:a16="http://schemas.microsoft.com/office/drawing/2014/main" id="{56476652-9752-48B6-954D-602EB926758E}"/>
              </a:ext>
            </a:extLst>
          </p:cNvPr>
          <p:cNvSpPr txBox="1">
            <a:spLocks/>
          </p:cNvSpPr>
          <p:nvPr/>
        </p:nvSpPr>
        <p:spPr>
          <a:xfrm>
            <a:off x="9020804" y="12840511"/>
            <a:ext cx="5113926" cy="4355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Autofit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pPr defTabSz="680273" hangingPunct="1">
              <a:defRPr sz="6764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400" cap="none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Until</a:t>
            </a:r>
            <a:r>
              <a:rPr lang="zh-CN" altLang="en-US" sz="2400" cap="none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zh-CN" sz="2400" cap="none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2018.09.30</a:t>
            </a:r>
            <a:endParaRPr lang="zh-CN" altLang="en-US" sz="2400" cap="none" dirty="0">
              <a:solidFill>
                <a:srgbClr val="FFFFFF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925285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2700"/>
            <a:ext cx="24384000" cy="13716000"/>
          </a:xfrm>
          <a:prstGeom prst="rect">
            <a:avLst/>
          </a:prstGeom>
          <a:ln w="3175">
            <a:miter lim="400000"/>
          </a:ln>
        </p:spPr>
      </p:pic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3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平台能力介绍"/>
          <p:cNvSpPr txBox="1">
            <a:spLocks noGrp="1"/>
          </p:cNvSpPr>
          <p:nvPr>
            <p:ph type="title" idx="4294967295"/>
          </p:nvPr>
        </p:nvSpPr>
        <p:spPr>
          <a:xfrm>
            <a:off x="3742531" y="3457029"/>
            <a:ext cx="16898937" cy="2032001"/>
          </a:xfrm>
          <a:prstGeom prst="rect">
            <a:avLst/>
          </a:prstGeom>
        </p:spPr>
        <p:txBody>
          <a:bodyPr lIns="45155" tIns="45155" rIns="45155" bIns="45155"/>
          <a:lstStyle>
            <a:lvl1pPr defTabSz="764351">
              <a:defRPr sz="76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MIOT Capability Introduction</a:t>
            </a:r>
            <a:endParaRPr dirty="0"/>
          </a:p>
        </p:txBody>
      </p:sp>
      <p:pic>
        <p:nvPicPr>
          <p:cNvPr id="162" name="MIJIA.png" descr="MIJI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00572" y="6056279"/>
            <a:ext cx="1982856" cy="198285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以手机和智能音箱为中心连接智能设备"/>
          <p:cNvSpPr txBox="1">
            <a:spLocks noGrp="1"/>
          </p:cNvSpPr>
          <p:nvPr>
            <p:ph type="title" idx="4294967295"/>
          </p:nvPr>
        </p:nvSpPr>
        <p:spPr>
          <a:xfrm>
            <a:off x="3742531" y="5842000"/>
            <a:ext cx="16898937" cy="2032001"/>
          </a:xfrm>
          <a:prstGeom prst="rect">
            <a:avLst/>
          </a:prstGeom>
        </p:spPr>
        <p:txBody>
          <a:bodyPr lIns="45155" tIns="45155" rIns="45155" bIns="45155">
            <a:normAutofit fontScale="90000"/>
          </a:bodyPr>
          <a:lstStyle>
            <a:lvl1pPr defTabSz="495300">
              <a:defRPr sz="768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US" dirty="0"/>
              <a:t>Smart Phone &amp; Smart Speaker Centric Smart devices</a:t>
            </a:r>
            <a:endParaRPr dirty="0"/>
          </a:p>
        </p:txBody>
      </p:sp>
      <p:sp>
        <p:nvSpPr>
          <p:cNvPr id="165" name="小米IoT平台战略"/>
          <p:cNvSpPr txBox="1"/>
          <p:nvPr/>
        </p:nvSpPr>
        <p:spPr>
          <a:xfrm>
            <a:off x="3984225" y="4586453"/>
            <a:ext cx="9518168" cy="13410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155" tIns="45155" rIns="45155" bIns="45155" anchor="ctr">
            <a:normAutofit/>
          </a:bodyPr>
          <a:lstStyle/>
          <a:p>
            <a:pPr algn="l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err="1"/>
              <a:t>M</a:t>
            </a:r>
            <a:r>
              <a:rPr dirty="0" err="1"/>
              <a:t>IoT</a:t>
            </a:r>
            <a:r>
              <a:rPr lang="en-US" altLang="zh-CN" dirty="0"/>
              <a:t> Platform Strategy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4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蓝牙模组…"/>
          <p:cNvSpPr txBox="1">
            <a:spLocks noGrp="1"/>
          </p:cNvSpPr>
          <p:nvPr>
            <p:ph type="title" idx="4294967295"/>
          </p:nvPr>
        </p:nvSpPr>
        <p:spPr>
          <a:xfrm>
            <a:off x="6666248" y="8999319"/>
            <a:ext cx="2830513" cy="1161977"/>
          </a:xfrm>
          <a:prstGeom prst="rect">
            <a:avLst/>
          </a:prstGeom>
        </p:spPr>
        <p:txBody>
          <a:bodyPr lIns="45155" tIns="45155" rIns="45155" bIns="45155"/>
          <a:lstStyle/>
          <a:p>
            <a:pPr defTabSz="764351">
              <a:defRPr sz="24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BLE Module</a:t>
            </a:r>
            <a:endParaRPr dirty="0"/>
          </a:p>
          <a:p>
            <a:pPr defTabSz="764351">
              <a:defRPr sz="24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2015</a:t>
            </a:r>
          </a:p>
        </p:txBody>
      </p:sp>
      <p:grpSp>
        <p:nvGrpSpPr>
          <p:cNvPr id="174" name="成组"/>
          <p:cNvGrpSpPr/>
          <p:nvPr/>
        </p:nvGrpSpPr>
        <p:grpSpPr>
          <a:xfrm>
            <a:off x="3094911" y="10278882"/>
            <a:ext cx="20003623" cy="174024"/>
            <a:chOff x="0" y="0"/>
            <a:chExt cx="20003622" cy="174023"/>
          </a:xfrm>
        </p:grpSpPr>
        <p:sp>
          <p:nvSpPr>
            <p:cNvPr id="168" name="线条"/>
            <p:cNvSpPr/>
            <p:nvPr/>
          </p:nvSpPr>
          <p:spPr>
            <a:xfrm>
              <a:off x="118111" y="87011"/>
              <a:ext cx="14195106" cy="1"/>
            </a:xfrm>
            <a:prstGeom prst="line">
              <a:avLst/>
            </a:prstGeom>
            <a:noFill/>
            <a:ln w="12700" cap="flat">
              <a:solidFill>
                <a:schemeClr val="accent3">
                  <a:satOff val="18648"/>
                  <a:lumOff val="5971"/>
                  <a:alpha val="82316"/>
                </a:schemeClr>
              </a:solidFill>
              <a:prstDash val="solid"/>
              <a:miter lim="400000"/>
            </a:ln>
            <a:effectLst/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169" name="圆形"/>
            <p:cNvSpPr/>
            <p:nvPr/>
          </p:nvSpPr>
          <p:spPr>
            <a:xfrm>
              <a:off x="0" y="0"/>
              <a:ext cx="174024" cy="174024"/>
            </a:xfrm>
            <a:prstGeom prst="ellipse">
              <a:avLst/>
            </a:prstGeom>
            <a:solidFill>
              <a:srgbClr val="192038"/>
            </a:solidFill>
            <a:ln w="25400" cap="flat">
              <a:solidFill>
                <a:schemeClr val="accent3">
                  <a:satOff val="18648"/>
                  <a:lumOff val="5971"/>
                </a:schemeClr>
              </a:solidFill>
              <a:prstDash val="solid"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圆形"/>
            <p:cNvSpPr/>
            <p:nvPr/>
          </p:nvSpPr>
          <p:spPr>
            <a:xfrm>
              <a:off x="4925567" y="0"/>
              <a:ext cx="174024" cy="174024"/>
            </a:xfrm>
            <a:prstGeom prst="ellipse">
              <a:avLst/>
            </a:prstGeom>
            <a:solidFill>
              <a:srgbClr val="192038"/>
            </a:solidFill>
            <a:ln w="25400" cap="flat">
              <a:solidFill>
                <a:schemeClr val="accent3">
                  <a:satOff val="18648"/>
                  <a:lumOff val="5971"/>
                </a:schemeClr>
              </a:solidFill>
              <a:prstDash val="solid"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圆形"/>
            <p:cNvSpPr/>
            <p:nvPr/>
          </p:nvSpPr>
          <p:spPr>
            <a:xfrm>
              <a:off x="9570719" y="0"/>
              <a:ext cx="174024" cy="174024"/>
            </a:xfrm>
            <a:prstGeom prst="ellipse">
              <a:avLst/>
            </a:prstGeom>
            <a:solidFill>
              <a:srgbClr val="192038"/>
            </a:solidFill>
            <a:ln w="25400" cap="flat">
              <a:solidFill>
                <a:schemeClr val="accent3">
                  <a:satOff val="18648"/>
                  <a:lumOff val="5971"/>
                </a:schemeClr>
              </a:solidFill>
              <a:prstDash val="solid"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" name="圆形"/>
            <p:cNvSpPr/>
            <p:nvPr/>
          </p:nvSpPr>
          <p:spPr>
            <a:xfrm>
              <a:off x="14215871" y="0"/>
              <a:ext cx="174024" cy="174024"/>
            </a:xfrm>
            <a:prstGeom prst="ellipse">
              <a:avLst/>
            </a:prstGeom>
            <a:solidFill>
              <a:srgbClr val="192038"/>
            </a:solidFill>
            <a:ln w="25400" cap="flat">
              <a:solidFill>
                <a:schemeClr val="accent3">
                  <a:satOff val="18648"/>
                  <a:lumOff val="5971"/>
                </a:schemeClr>
              </a:solidFill>
              <a:prstDash val="solid"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" name="线条"/>
            <p:cNvSpPr/>
            <p:nvPr/>
          </p:nvSpPr>
          <p:spPr>
            <a:xfrm>
              <a:off x="14394008" y="87011"/>
              <a:ext cx="5609615" cy="1"/>
            </a:xfrm>
            <a:prstGeom prst="line">
              <a:avLst/>
            </a:prstGeom>
            <a:noFill/>
            <a:ln w="25400" cap="flat">
              <a:solidFill>
                <a:schemeClr val="accent3">
                  <a:satOff val="18648"/>
                  <a:lumOff val="5971"/>
                  <a:alpha val="82316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5155" tIns="45155" rIns="45155" bIns="45155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grpSp>
        <p:nvGrpSpPr>
          <p:cNvPr id="184" name="成组"/>
          <p:cNvGrpSpPr/>
          <p:nvPr/>
        </p:nvGrpSpPr>
        <p:grpSpPr>
          <a:xfrm>
            <a:off x="1334297" y="4056160"/>
            <a:ext cx="22130121" cy="6110317"/>
            <a:chOff x="475795" y="0"/>
            <a:chExt cx="22130120" cy="6110315"/>
          </a:xfrm>
        </p:grpSpPr>
        <p:pic>
          <p:nvPicPr>
            <p:cNvPr id="175" name="一代芯片.png" descr="一代芯片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527" t="13254" r="7527" b="11549"/>
            <a:stretch>
              <a:fillRect/>
            </a:stretch>
          </p:blipFill>
          <p:spPr>
            <a:xfrm>
              <a:off x="475795" y="108719"/>
              <a:ext cx="4374477" cy="3872389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177800" dist="609600" dir="5400000" rotWithShape="0">
                <a:srgbClr val="000000">
                  <a:alpha val="45762"/>
                </a:srgbClr>
              </a:outerShdw>
            </a:effectLst>
          </p:spPr>
        </p:pic>
        <p:pic>
          <p:nvPicPr>
            <p:cNvPr id="176" name="蓝牙芯片.png" descr="蓝牙芯片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5383" t="31488" r="15383" b="7216"/>
            <a:stretch>
              <a:fillRect/>
            </a:stretch>
          </p:blipFill>
          <p:spPr>
            <a:xfrm>
              <a:off x="4921559" y="0"/>
              <a:ext cx="4678763" cy="4142401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177800" dist="609600" dir="5400000" rotWithShape="0">
                <a:srgbClr val="000000">
                  <a:alpha val="45762"/>
                </a:srgbClr>
              </a:outerShdw>
            </a:effectLst>
          </p:spPr>
        </p:pic>
        <p:pic>
          <p:nvPicPr>
            <p:cNvPr id="177" name="双模芯片.png" descr="双模芯片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t="9049" r="5211" b="9049"/>
            <a:stretch>
              <a:fillRect/>
            </a:stretch>
          </p:blipFill>
          <p:spPr>
            <a:xfrm>
              <a:off x="9671725" y="137922"/>
              <a:ext cx="4531261" cy="3915154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177800" dist="609600" dir="5400000" rotWithShape="0">
                <a:srgbClr val="000000">
                  <a:alpha val="45762"/>
                </a:srgbClr>
              </a:outerShdw>
            </a:effectLst>
          </p:spPr>
        </p:pic>
        <p:sp>
          <p:nvSpPr>
            <p:cNvPr id="178" name="WiFi 模组…"/>
            <p:cNvSpPr txBox="1"/>
            <p:nvPr/>
          </p:nvSpPr>
          <p:spPr>
            <a:xfrm>
              <a:off x="924084" y="4943158"/>
              <a:ext cx="2830512" cy="116197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155" tIns="45155" rIns="45155" bIns="45155" numCol="1" anchor="ctr">
              <a:normAutofit/>
            </a:bodyPr>
            <a:lstStyle/>
            <a:p>
              <a:pPr defTabSz="764351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 err="1"/>
                <a:t>WiFi</a:t>
              </a:r>
              <a:r>
                <a:rPr dirty="0"/>
                <a:t> </a:t>
              </a:r>
              <a:r>
                <a:rPr lang="en-US" altLang="zh-CN" dirty="0"/>
                <a:t>Module</a:t>
              </a:r>
              <a:endParaRPr dirty="0"/>
            </a:p>
            <a:p>
              <a:pPr defTabSz="764351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2014</a:t>
              </a:r>
            </a:p>
          </p:txBody>
        </p:sp>
        <p:sp>
          <p:nvSpPr>
            <p:cNvPr id="179" name="WiFi+蓝牙 双模模组…"/>
            <p:cNvSpPr txBox="1"/>
            <p:nvPr/>
          </p:nvSpPr>
          <p:spPr>
            <a:xfrm>
              <a:off x="9957951" y="4964684"/>
              <a:ext cx="3958781" cy="111892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155" tIns="45155" rIns="45155" bIns="45155" numCol="1" anchor="ctr">
              <a:normAutofit/>
            </a:bodyPr>
            <a:lstStyle/>
            <a:p>
              <a:pPr defTabSz="764351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 err="1"/>
                <a:t>WiFi+</a:t>
              </a:r>
              <a:r>
                <a:rPr lang="en-US" dirty="0" err="1"/>
                <a:t>BLE</a:t>
              </a:r>
              <a:r>
                <a:rPr dirty="0"/>
                <a:t> </a:t>
              </a:r>
              <a:r>
                <a:rPr lang="en-US" dirty="0"/>
                <a:t>dual-module</a:t>
              </a:r>
              <a:endParaRPr dirty="0"/>
            </a:p>
            <a:p>
              <a:pPr defTabSz="764351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2016</a:t>
              </a:r>
            </a:p>
          </p:txBody>
        </p:sp>
        <p:sp>
          <p:nvSpPr>
            <p:cNvPr id="180" name="安全加密芯片…"/>
            <p:cNvSpPr txBox="1"/>
            <p:nvPr/>
          </p:nvSpPr>
          <p:spPr>
            <a:xfrm>
              <a:off x="14601942" y="4964684"/>
              <a:ext cx="3958781" cy="111892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155" tIns="45155" rIns="45155" bIns="45155" numCol="1" anchor="ctr">
              <a:normAutofit/>
            </a:bodyPr>
            <a:lstStyle/>
            <a:p>
              <a:pPr defTabSz="764351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Security Chipset</a:t>
              </a:r>
              <a:endParaRPr dirty="0"/>
            </a:p>
            <a:p>
              <a:pPr defTabSz="764351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2017</a:t>
              </a:r>
            </a:p>
          </p:txBody>
        </p:sp>
        <p:pic>
          <p:nvPicPr>
            <p:cNvPr id="181" name="安全芯片 1.png" descr="安全芯片 1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1351" t="35838" r="21351" b="11691"/>
            <a:stretch>
              <a:fillRect/>
            </a:stretch>
          </p:blipFill>
          <p:spPr>
            <a:xfrm>
              <a:off x="14911598" y="1224436"/>
              <a:ext cx="3339363" cy="3057991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177800" dist="609600" dir="5400000" rotWithShape="0">
                <a:srgbClr val="000000">
                  <a:alpha val="45762"/>
                </a:srgbClr>
              </a:outerShdw>
            </a:effectLst>
          </p:spPr>
        </p:pic>
        <p:pic>
          <p:nvPicPr>
            <p:cNvPr id="182" name="NB-IoT.png" descr="NB-IoT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13474" t="20067" r="14506" b="18427"/>
            <a:stretch>
              <a:fillRect/>
            </a:stretch>
          </p:blipFill>
          <p:spPr>
            <a:xfrm>
              <a:off x="19024421" y="1433668"/>
              <a:ext cx="3204230" cy="2736471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177800" dist="609600" dir="5400000" rotWithShape="0">
                <a:srgbClr val="000000">
                  <a:alpha val="45762"/>
                </a:srgbClr>
              </a:outerShdw>
            </a:effectLst>
          </p:spPr>
        </p:pic>
        <p:sp>
          <p:nvSpPr>
            <p:cNvPr id="183" name="NB-IoT模组…"/>
            <p:cNvSpPr txBox="1"/>
            <p:nvPr/>
          </p:nvSpPr>
          <p:spPr>
            <a:xfrm>
              <a:off x="18647136" y="4991393"/>
              <a:ext cx="3958780" cy="111892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155" tIns="45155" rIns="45155" bIns="45155" numCol="1" anchor="ctr">
              <a:normAutofit/>
            </a:bodyPr>
            <a:lstStyle/>
            <a:p>
              <a:pPr defTabSz="764351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NB-IoT</a:t>
              </a:r>
              <a:r>
                <a:rPr lang="en-US" altLang="zh-CN" dirty="0"/>
                <a:t> Module</a:t>
              </a:r>
              <a:endParaRPr dirty="0"/>
            </a:p>
            <a:p>
              <a:pPr defTabSz="764351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2018</a:t>
              </a:r>
            </a:p>
          </p:txBody>
        </p:sp>
      </p:grp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5155" tIns="45155" rIns="45155" bIns="45155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5155" tIns="45155" rIns="45155" bIns="45155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5155" tIns="45155" rIns="45155" bIns="45155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5155" tIns="45155" rIns="45155" bIns="45155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11304</TotalTime>
  <Words>916</Words>
  <Application>Microsoft Office PowerPoint</Application>
  <PresentationFormat>自定义</PresentationFormat>
  <Paragraphs>230</Paragraphs>
  <Slides>36</Slides>
  <Notes>36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Gill Sans</vt:lpstr>
      <vt:lpstr>Gill Sans Light</vt:lpstr>
      <vt:lpstr>Helvetica Light</vt:lpstr>
      <vt:lpstr>Helvetica Neue</vt:lpstr>
      <vt:lpstr>Helvetica Neue Light</vt:lpstr>
      <vt:lpstr>Helvetica Neue Medium</vt:lpstr>
      <vt:lpstr>MI-LANTING_GB-OUTSIDE-YS</vt:lpstr>
      <vt:lpstr>Helvetica</vt:lpstr>
      <vt:lpstr>White</vt:lpstr>
      <vt:lpstr>PowerPoint 演示文稿</vt:lpstr>
      <vt:lpstr>MIOT platform</vt:lpstr>
      <vt:lpstr>The Largest IOT platform worldwide</vt:lpstr>
      <vt:lpstr>PowerPoint 演示文稿</vt:lpstr>
      <vt:lpstr>Daily active devices over</vt:lpstr>
      <vt:lpstr>PowerPoint 演示文稿</vt:lpstr>
      <vt:lpstr>MIOT Capability Introduction</vt:lpstr>
      <vt:lpstr>Smart Phone &amp; Smart Speaker Centric Smart devices</vt:lpstr>
      <vt:lpstr>BLE Module 2015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One Word, Done!</vt:lpstr>
      <vt:lpstr>PowerPoint 演示文稿</vt:lpstr>
      <vt:lpstr>PowerPoint 演示文稿</vt:lpstr>
      <vt:lpstr>PowerPoint 演示文稿</vt:lpstr>
      <vt:lpstr>BlueTooth Mesh</vt:lpstr>
      <vt:lpstr>Traditional BlueTooth solution</vt:lpstr>
      <vt:lpstr>BlueTooth Mesh</vt:lpstr>
      <vt:lpstr>PowerPoint 演示文稿</vt:lpstr>
      <vt:lpstr>BlueTooth Mesh Scenarios</vt:lpstr>
      <vt:lpstr>Continuously lower access barrier for smart device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dulei1</dc:creator>
  <cp:lastModifiedBy>xiaomi</cp:lastModifiedBy>
  <cp:revision>97</cp:revision>
  <cp:lastPrinted>2019-05-31T11:09:19Z</cp:lastPrinted>
  <dcterms:modified xsi:type="dcterms:W3CDTF">2019-06-03T06:58:51Z</dcterms:modified>
</cp:coreProperties>
</file>